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vsd" ContentType="application/vnd.visio"/>
  <Default Extension="vsdx" ContentType="application/vnd.ms-visio.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357" r:id="rId5"/>
    <p:sldMasterId id="2147485393" r:id="rId6"/>
  </p:sldMasterIdLst>
  <p:notesMasterIdLst>
    <p:notesMasterId r:id="rId44"/>
  </p:notesMasterIdLst>
  <p:handoutMasterIdLst>
    <p:handoutMasterId r:id="rId45"/>
  </p:handoutMasterIdLst>
  <p:sldIdLst>
    <p:sldId id="261" r:id="rId7"/>
    <p:sldId id="370" r:id="rId8"/>
    <p:sldId id="907" r:id="rId9"/>
    <p:sldId id="928" r:id="rId10"/>
    <p:sldId id="279" r:id="rId11"/>
    <p:sldId id="257" r:id="rId12"/>
    <p:sldId id="286" r:id="rId13"/>
    <p:sldId id="287" r:id="rId14"/>
    <p:sldId id="294" r:id="rId15"/>
    <p:sldId id="288" r:id="rId16"/>
    <p:sldId id="289" r:id="rId17"/>
    <p:sldId id="313" r:id="rId18"/>
    <p:sldId id="291" r:id="rId19"/>
    <p:sldId id="292" r:id="rId20"/>
    <p:sldId id="305" r:id="rId21"/>
    <p:sldId id="299" r:id="rId22"/>
    <p:sldId id="295" r:id="rId23"/>
    <p:sldId id="297" r:id="rId24"/>
    <p:sldId id="298" r:id="rId25"/>
    <p:sldId id="310" r:id="rId26"/>
    <p:sldId id="306" r:id="rId27"/>
    <p:sldId id="303" r:id="rId28"/>
    <p:sldId id="301" r:id="rId29"/>
    <p:sldId id="300" r:id="rId30"/>
    <p:sldId id="308" r:id="rId31"/>
    <p:sldId id="309" r:id="rId32"/>
    <p:sldId id="311" r:id="rId33"/>
    <p:sldId id="312" r:id="rId34"/>
    <p:sldId id="304" r:id="rId35"/>
    <p:sldId id="372" r:id="rId36"/>
    <p:sldId id="377" r:id="rId37"/>
    <p:sldId id="378" r:id="rId38"/>
    <p:sldId id="379" r:id="rId39"/>
    <p:sldId id="380" r:id="rId40"/>
    <p:sldId id="381" r:id="rId41"/>
    <p:sldId id="382" r:id="rId42"/>
    <p:sldId id="384" r:id="rId43"/>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9966"/>
    <a:srgbClr val="C00E0E"/>
    <a:srgbClr val="C00000"/>
    <a:srgbClr val="B3B1B2"/>
    <a:srgbClr val="00C6FB"/>
    <a:srgbClr val="33CC33"/>
    <a:srgbClr val="66CCFF"/>
    <a:srgbClr val="C6D254"/>
    <a:srgbClr val="00FF99"/>
    <a:srgbClr val="00CC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934" autoAdjust="0"/>
    <p:restoredTop sz="93750" autoAdjust="0"/>
  </p:normalViewPr>
  <p:slideViewPr>
    <p:cSldViewPr snapToGrid="0" showGuides="1">
      <p:cViewPr varScale="1">
        <p:scale>
          <a:sx n="86" d="100"/>
          <a:sy n="86" d="100"/>
        </p:scale>
        <p:origin x="840" y="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47" d="100"/>
          <a:sy n="47" d="100"/>
        </p:scale>
        <p:origin x="1868" y="40"/>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presProps" Target="presProps.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extLst>
      <p:ext uri="{BB962C8B-B14F-4D97-AF65-F5344CB8AC3E}">
        <p14:creationId xmlns:p14="http://schemas.microsoft.com/office/powerpoint/2010/main" val="21770809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3</a:t>
            </a:fld>
            <a:endParaRPr lang="en-GB" altLang="en-US"/>
          </a:p>
        </p:txBody>
      </p:sp>
    </p:spTree>
    <p:extLst>
      <p:ext uri="{BB962C8B-B14F-4D97-AF65-F5344CB8AC3E}">
        <p14:creationId xmlns:p14="http://schemas.microsoft.com/office/powerpoint/2010/main" val="37406939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ABCD10C-D5DB-4DDE-9359-72217E4C07B0}" type="slidenum">
              <a:rPr lang="en-GB" altLang="en-US" smtClean="0"/>
              <a:pPr>
                <a:defRPr/>
              </a:pPr>
              <a:t>35</a:t>
            </a:fld>
            <a:endParaRPr lang="en-GB" altLang="en-US"/>
          </a:p>
        </p:txBody>
      </p:sp>
    </p:spTree>
    <p:extLst>
      <p:ext uri="{BB962C8B-B14F-4D97-AF65-F5344CB8AC3E}">
        <p14:creationId xmlns:p14="http://schemas.microsoft.com/office/powerpoint/2010/main" val="23532216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ABCD10C-D5DB-4DDE-9359-72217E4C07B0}" type="slidenum">
              <a:rPr lang="en-GB" altLang="en-US" smtClean="0"/>
              <a:pPr>
                <a:defRPr/>
              </a:pPr>
              <a:t>36</a:t>
            </a:fld>
            <a:endParaRPr lang="en-GB" altLang="en-US"/>
          </a:p>
        </p:txBody>
      </p:sp>
    </p:spTree>
    <p:extLst>
      <p:ext uri="{BB962C8B-B14F-4D97-AF65-F5344CB8AC3E}">
        <p14:creationId xmlns:p14="http://schemas.microsoft.com/office/powerpoint/2010/main" val="42079248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a:defRPr/>
            </a:pPr>
            <a:fld id="{27BB3565-DE1F-45E8-8B92-B6CEF3A5A934}" type="slidenum">
              <a:rPr lang="en-GB" altLang="en-US" smtClean="0"/>
              <a:pPr>
                <a:defRPr/>
              </a:pPr>
              <a:t>4</a:t>
            </a:fld>
            <a:endParaRPr lang="en-GB" altLang="en-US" dirty="0"/>
          </a:p>
        </p:txBody>
      </p:sp>
    </p:spTree>
    <p:extLst>
      <p:ext uri="{BB962C8B-B14F-4D97-AF65-F5344CB8AC3E}">
        <p14:creationId xmlns:p14="http://schemas.microsoft.com/office/powerpoint/2010/main" val="5962539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C06EA9-5B09-4754-A303-3A3F0FC820EB}" type="slidenum">
              <a:rPr lang="en-US" smtClean="0">
                <a:cs typeface="Tahoma" panose="020B0604030504040204" pitchFamily="34" charset="0"/>
              </a:rPr>
              <a:pPr/>
              <a:t>10</a:t>
            </a:fld>
            <a:endParaRPr lang="en-US">
              <a:cs typeface="Tahoma" panose="020B0604030504040204" pitchFamily="34" charset="0"/>
            </a:endParaRPr>
          </a:p>
        </p:txBody>
      </p:sp>
    </p:spTree>
    <p:extLst>
      <p:ext uri="{BB962C8B-B14F-4D97-AF65-F5344CB8AC3E}">
        <p14:creationId xmlns:p14="http://schemas.microsoft.com/office/powerpoint/2010/main" val="1807589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12</a:t>
            </a:fld>
            <a:endParaRPr lang="en-GB" altLang="en-US"/>
          </a:p>
        </p:txBody>
      </p:sp>
    </p:spTree>
    <p:extLst>
      <p:ext uri="{BB962C8B-B14F-4D97-AF65-F5344CB8AC3E}">
        <p14:creationId xmlns:p14="http://schemas.microsoft.com/office/powerpoint/2010/main" val="2042387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ABCD10C-D5DB-4DDE-9359-72217E4C07B0}" type="slidenum">
              <a:rPr lang="en-GB" altLang="en-US" smtClean="0"/>
              <a:pPr>
                <a:defRPr/>
              </a:pPr>
              <a:t>30</a:t>
            </a:fld>
            <a:endParaRPr lang="en-GB" altLang="en-US"/>
          </a:p>
        </p:txBody>
      </p:sp>
    </p:spTree>
    <p:extLst>
      <p:ext uri="{BB962C8B-B14F-4D97-AF65-F5344CB8AC3E}">
        <p14:creationId xmlns:p14="http://schemas.microsoft.com/office/powerpoint/2010/main" val="38388811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ABCD10C-D5DB-4DDE-9359-72217E4C07B0}" type="slidenum">
              <a:rPr lang="en-GB" altLang="en-US" smtClean="0"/>
              <a:pPr>
                <a:defRPr/>
              </a:pPr>
              <a:t>31</a:t>
            </a:fld>
            <a:endParaRPr lang="en-GB" altLang="en-US"/>
          </a:p>
        </p:txBody>
      </p:sp>
    </p:spTree>
    <p:extLst>
      <p:ext uri="{BB962C8B-B14F-4D97-AF65-F5344CB8AC3E}">
        <p14:creationId xmlns:p14="http://schemas.microsoft.com/office/powerpoint/2010/main" val="2274369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ABCD10C-D5DB-4DDE-9359-72217E4C07B0}" type="slidenum">
              <a:rPr lang="en-GB" altLang="en-US" smtClean="0"/>
              <a:pPr>
                <a:defRPr/>
              </a:pPr>
              <a:t>32</a:t>
            </a:fld>
            <a:endParaRPr lang="en-GB" altLang="en-US"/>
          </a:p>
        </p:txBody>
      </p:sp>
    </p:spTree>
    <p:extLst>
      <p:ext uri="{BB962C8B-B14F-4D97-AF65-F5344CB8AC3E}">
        <p14:creationId xmlns:p14="http://schemas.microsoft.com/office/powerpoint/2010/main" val="9751909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ABCD10C-D5DB-4DDE-9359-72217E4C07B0}" type="slidenum">
              <a:rPr lang="en-GB" altLang="en-US" smtClean="0"/>
              <a:pPr>
                <a:defRPr/>
              </a:pPr>
              <a:t>33</a:t>
            </a:fld>
            <a:endParaRPr lang="en-GB" altLang="en-US"/>
          </a:p>
        </p:txBody>
      </p:sp>
    </p:spTree>
    <p:extLst>
      <p:ext uri="{BB962C8B-B14F-4D97-AF65-F5344CB8AC3E}">
        <p14:creationId xmlns:p14="http://schemas.microsoft.com/office/powerpoint/2010/main" val="2330279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ABCD10C-D5DB-4DDE-9359-72217E4C07B0}" type="slidenum">
              <a:rPr lang="en-GB" altLang="en-US" smtClean="0"/>
              <a:pPr>
                <a:defRPr/>
              </a:pPr>
              <a:t>34</a:t>
            </a:fld>
            <a:endParaRPr lang="en-GB" altLang="en-US"/>
          </a:p>
        </p:txBody>
      </p:sp>
    </p:spTree>
    <p:extLst>
      <p:ext uri="{BB962C8B-B14F-4D97-AF65-F5344CB8AC3E}">
        <p14:creationId xmlns:p14="http://schemas.microsoft.com/office/powerpoint/2010/main" val="3357334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and Chart">
    <p:spTree>
      <p:nvGrpSpPr>
        <p:cNvPr id="1" name=""/>
        <p:cNvGrpSpPr/>
        <p:nvPr/>
      </p:nvGrpSpPr>
      <p:grpSpPr>
        <a:xfrm>
          <a:off x="0" y="0"/>
          <a:ext cx="0" cy="0"/>
          <a:chOff x="0" y="0"/>
          <a:chExt cx="0" cy="0"/>
        </a:xfrm>
      </p:grpSpPr>
      <p:sp>
        <p:nvSpPr>
          <p:cNvPr id="3" name="Chart Placeholder 2"/>
          <p:cNvSpPr>
            <a:spLocks noGrp="1"/>
          </p:cNvSpPr>
          <p:nvPr>
            <p:ph type="chart" idx="1"/>
          </p:nvPr>
        </p:nvSpPr>
        <p:spPr>
          <a:xfrm>
            <a:off x="647700" y="1454153"/>
            <a:ext cx="11184467" cy="4830763"/>
          </a:xfrm>
        </p:spPr>
        <p:txBody>
          <a:bodyPr/>
          <a:lstStyle/>
          <a:p>
            <a:pPr lvl="0"/>
            <a:endParaRPr lang="en-GB" noProof="0"/>
          </a:p>
        </p:txBody>
      </p:sp>
    </p:spTree>
    <p:extLst>
      <p:ext uri="{BB962C8B-B14F-4D97-AF65-F5344CB8AC3E}">
        <p14:creationId xmlns:p14="http://schemas.microsoft.com/office/powerpoint/2010/main" val="3378335450"/>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sz="1300">
                <a:solidFill>
                  <a:prstClr val="black"/>
                </a:solidFill>
              </a:rPr>
              <a:pPr>
                <a:defRPr/>
              </a:pPr>
              <a:t>‹#›</a:t>
            </a:fld>
            <a:endParaRPr lang="en-GB" sz="1300" dirty="0">
              <a:solidFill>
                <a:prstClr val="black"/>
              </a:solidFill>
            </a:endParaRPr>
          </a:p>
        </p:txBody>
      </p:sp>
    </p:spTree>
    <p:extLst>
      <p:ext uri="{BB962C8B-B14F-4D97-AF65-F5344CB8AC3E}">
        <p14:creationId xmlns:p14="http://schemas.microsoft.com/office/powerpoint/2010/main" val="3932676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a:extLst>
              <a:ext uri="{FF2B5EF4-FFF2-40B4-BE49-F238E27FC236}">
                <a16:creationId xmlns:a16="http://schemas.microsoft.com/office/drawing/2014/main" id="{E606A1A7-9566-4A42-90BC-33F6F00F139D}"/>
              </a:ext>
            </a:extLst>
          </p:cNvPr>
          <p:cNvSpPr txBox="1"/>
          <p:nvPr userDrawn="1"/>
        </p:nvSpPr>
        <p:spPr>
          <a:xfrm>
            <a:off x="104986" y="6387426"/>
            <a:ext cx="2691921" cy="276999"/>
          </a:xfrm>
          <a:prstGeom prst="rect">
            <a:avLst/>
          </a:prstGeom>
          <a:noFill/>
        </p:spPr>
        <p:txBody>
          <a:bodyPr wrap="square" rtlCol="0">
            <a:spAutoFit/>
          </a:bodyPr>
          <a:lstStyle/>
          <a:p>
            <a:pPr lvl="0"/>
            <a:r>
              <a:rPr lang="en-US" sz="1200" dirty="0">
                <a:solidFill>
                  <a:schemeClr val="bg1"/>
                </a:solidFill>
              </a:rPr>
              <a:t>© 2021 – All rights reserved</a:t>
            </a:r>
            <a:endParaRPr lang="he-IL" sz="1200" dirty="0">
              <a:solidFill>
                <a:schemeClr val="bg1"/>
              </a:solidFill>
            </a:endParaRPr>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52841783"/>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 Content">
    <p:spTree>
      <p:nvGrpSpPr>
        <p:cNvPr id="1" name=""/>
        <p:cNvGrpSpPr/>
        <p:nvPr/>
      </p:nvGrpSpPr>
      <p:grpSpPr>
        <a:xfrm>
          <a:off x="0" y="0"/>
          <a:ext cx="0" cy="0"/>
          <a:chOff x="0" y="0"/>
          <a:chExt cx="0" cy="0"/>
        </a:xfrm>
      </p:grpSpPr>
      <p:cxnSp>
        <p:nvCxnSpPr>
          <p:cNvPr id="10" name="מחבר ישר 9">
            <a:extLst>
              <a:ext uri="{FF2B5EF4-FFF2-40B4-BE49-F238E27FC236}">
                <a16:creationId xmlns:a16="http://schemas.microsoft.com/office/drawing/2014/main" id="{F2461A2C-52BF-4F6E-AC6D-0086E64568D6}"/>
              </a:ext>
            </a:extLst>
          </p:cNvPr>
          <p:cNvCxnSpPr/>
          <p:nvPr userDrawn="1"/>
        </p:nvCxnSpPr>
        <p:spPr>
          <a:xfrm>
            <a:off x="609758" y="1140812"/>
            <a:ext cx="1158224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id="{EA62C280-1267-4CDA-A4BE-BD0F68AECDA9}"/>
              </a:ext>
            </a:extLst>
          </p:cNvPr>
          <p:cNvSpPr>
            <a:spLocks noGrp="1"/>
          </p:cNvSpPr>
          <p:nvPr>
            <p:ph type="title" hasCustomPrompt="1"/>
          </p:nvPr>
        </p:nvSpPr>
        <p:spPr>
          <a:xfrm>
            <a:off x="609759" y="274702"/>
            <a:ext cx="9525657"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id="{7348B2B8-4808-4ED7-8666-99CDB2003C22}"/>
              </a:ext>
            </a:extLst>
          </p:cNvPr>
          <p:cNvSpPr>
            <a:spLocks noGrp="1"/>
          </p:cNvSpPr>
          <p:nvPr>
            <p:ph sz="quarter" idx="10" hasCustomPrompt="1"/>
          </p:nvPr>
        </p:nvSpPr>
        <p:spPr>
          <a:xfrm>
            <a:off x="609758" y="1600571"/>
            <a:ext cx="11225625"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spTree>
    <p:extLst>
      <p:ext uri="{BB962C8B-B14F-4D97-AF65-F5344CB8AC3E}">
        <p14:creationId xmlns:p14="http://schemas.microsoft.com/office/powerpoint/2010/main" val="2819708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3_Cover Slide">
    <p:bg>
      <p:bgPr>
        <a:solidFill>
          <a:schemeClr val="bg2"/>
        </a:solidFill>
        <a:effectLst/>
      </p:bgPr>
    </p:bg>
    <p:spTree>
      <p:nvGrpSpPr>
        <p:cNvPr id="1" name=""/>
        <p:cNvGrpSpPr/>
        <p:nvPr/>
      </p:nvGrpSpPr>
      <p:grpSpPr>
        <a:xfrm>
          <a:off x="0" y="0"/>
          <a:ext cx="0" cy="0"/>
          <a:chOff x="0" y="0"/>
          <a:chExt cx="0" cy="0"/>
        </a:xfrm>
      </p:grpSpPr>
      <p:pic>
        <p:nvPicPr>
          <p:cNvPr id="4" name="תמונה 3">
            <a:extLst>
              <a:ext uri="{FF2B5EF4-FFF2-40B4-BE49-F238E27FC236}">
                <a16:creationId xmlns:a16="http://schemas.microsoft.com/office/drawing/2014/main" id="{372A564D-06A5-4EFE-B38B-6D6BE06ECA5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642549"/>
            <a:ext cx="12192000" cy="1856941"/>
          </a:xfrm>
          <a:prstGeom prst="rect">
            <a:avLst/>
          </a:prstGeom>
        </p:spPr>
      </p:pic>
      <p:pic>
        <p:nvPicPr>
          <p:cNvPr id="3" name="תמונה 2" descr="תמונה שמכילה אובייקט&#10;&#10;תיאור שנוצר ברמת מהימנות גבוהה">
            <a:extLst>
              <a:ext uri="{FF2B5EF4-FFF2-40B4-BE49-F238E27FC236}">
                <a16:creationId xmlns:a16="http://schemas.microsoft.com/office/drawing/2014/main" id="{07CFF163-8B1C-47C8-BBE1-D23B5B2E5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09760" y="389002"/>
            <a:ext cx="7800815" cy="1025635"/>
          </a:xfrm>
          <a:prstGeom prst="rect">
            <a:avLst/>
          </a:prstGeom>
        </p:spPr>
      </p:pic>
      <p:sp>
        <p:nvSpPr>
          <p:cNvPr id="125" name="מציין מיקום טקסט 46">
            <a:extLst>
              <a:ext uri="{FF2B5EF4-FFF2-40B4-BE49-F238E27FC236}">
                <a16:creationId xmlns:a16="http://schemas.microsoft.com/office/drawing/2014/main" id="{5FD01500-B874-4ED1-BA77-137138AC7113}"/>
              </a:ext>
            </a:extLst>
          </p:cNvPr>
          <p:cNvSpPr>
            <a:spLocks noGrp="1"/>
          </p:cNvSpPr>
          <p:nvPr>
            <p:ph type="body" sz="quarter" idx="16" hasCustomPrompt="1"/>
          </p:nvPr>
        </p:nvSpPr>
        <p:spPr>
          <a:xfrm>
            <a:off x="5047315" y="5945551"/>
            <a:ext cx="2037913" cy="360000"/>
          </a:xfrm>
        </p:spPr>
        <p:txBody>
          <a:bodyPr>
            <a:noAutofit/>
          </a:bodyPr>
          <a:lstStyle>
            <a:lvl1pPr algn="ctr">
              <a:spcBef>
                <a:spcPts val="0"/>
              </a:spcBef>
              <a:defRPr sz="2000" b="0">
                <a:solidFill>
                  <a:schemeClr val="tx1"/>
                </a:solidFill>
                <a:latin typeface="+mn-lt"/>
              </a:defRPr>
            </a:lvl1pPr>
          </a:lstStyle>
          <a:p>
            <a:pPr lvl="0"/>
            <a:r>
              <a:rPr lang="en-US" dirty="0"/>
              <a:t>Date</a:t>
            </a:r>
          </a:p>
        </p:txBody>
      </p:sp>
      <p:sp>
        <p:nvSpPr>
          <p:cNvPr id="119" name="כותרת 1">
            <a:extLst>
              <a:ext uri="{FF2B5EF4-FFF2-40B4-BE49-F238E27FC236}">
                <a16:creationId xmlns:a16="http://schemas.microsoft.com/office/drawing/2014/main" id="{E40A6F19-AB55-4BB2-90A9-1D0AFF238E97}"/>
              </a:ext>
            </a:extLst>
          </p:cNvPr>
          <p:cNvSpPr>
            <a:spLocks noGrp="1"/>
          </p:cNvSpPr>
          <p:nvPr>
            <p:ph type="ctrTitle" hasCustomPrompt="1"/>
          </p:nvPr>
        </p:nvSpPr>
        <p:spPr>
          <a:xfrm>
            <a:off x="566884" y="2947395"/>
            <a:ext cx="10998774" cy="1330920"/>
          </a:xfrm>
        </p:spPr>
        <p:txBody>
          <a:bodyPr>
            <a:noAutofit/>
          </a:bodyPr>
          <a:lstStyle>
            <a:lvl1pPr algn="ctr">
              <a:lnSpc>
                <a:spcPts val="4400"/>
              </a:lnSpc>
              <a:defRPr sz="4800" baseline="0">
                <a:solidFill>
                  <a:schemeClr val="accent1"/>
                </a:solidFill>
                <a:latin typeface="+mj-lt"/>
              </a:defRPr>
            </a:lvl1pPr>
          </a:lstStyle>
          <a:p>
            <a:r>
              <a:rPr lang="en-US" dirty="0"/>
              <a:t>Presentation title</a:t>
            </a:r>
          </a:p>
        </p:txBody>
      </p:sp>
      <p:sp>
        <p:nvSpPr>
          <p:cNvPr id="38" name="מציין מיקום טקסט 46">
            <a:extLst>
              <a:ext uri="{FF2B5EF4-FFF2-40B4-BE49-F238E27FC236}">
                <a16:creationId xmlns:a16="http://schemas.microsoft.com/office/drawing/2014/main" id="{723708AD-1A8C-4C3F-BD80-D41BBAFFB041}"/>
              </a:ext>
            </a:extLst>
          </p:cNvPr>
          <p:cNvSpPr>
            <a:spLocks noGrp="1"/>
          </p:cNvSpPr>
          <p:nvPr>
            <p:ph type="body" sz="quarter" idx="13" hasCustomPrompt="1"/>
          </p:nvPr>
        </p:nvSpPr>
        <p:spPr>
          <a:xfrm>
            <a:off x="3688591" y="5071255"/>
            <a:ext cx="2880000" cy="325683"/>
          </a:xfrm>
        </p:spPr>
        <p:txBody>
          <a:bodyPr vert="horz" lIns="108878" tIns="54439" rIns="108878" bIns="54439" rtlCol="0">
            <a:noAutofit/>
          </a:bodyPr>
          <a:lstStyle>
            <a:lvl1pPr>
              <a:defRPr lang="en-US" sz="2000" b="1" dirty="0">
                <a:solidFill>
                  <a:schemeClr val="accent1"/>
                </a:solidFill>
                <a:latin typeface="+mn-lt"/>
              </a:defRPr>
            </a:lvl1pPr>
          </a:lstStyle>
          <a:p>
            <a:pPr lvl="0">
              <a:spcBef>
                <a:spcPts val="0"/>
              </a:spcBef>
            </a:pPr>
            <a:r>
              <a:rPr lang="en-US" dirty="0"/>
              <a:t>Name</a:t>
            </a:r>
          </a:p>
        </p:txBody>
      </p:sp>
      <p:sp>
        <p:nvSpPr>
          <p:cNvPr id="39" name="מציין מיקום טקסט 46">
            <a:extLst>
              <a:ext uri="{FF2B5EF4-FFF2-40B4-BE49-F238E27FC236}">
                <a16:creationId xmlns:a16="http://schemas.microsoft.com/office/drawing/2014/main" id="{0414D16D-A991-4A59-B46B-10A4B8FF1B4E}"/>
              </a:ext>
            </a:extLst>
          </p:cNvPr>
          <p:cNvSpPr>
            <a:spLocks noGrp="1"/>
          </p:cNvSpPr>
          <p:nvPr>
            <p:ph type="body" sz="quarter" idx="17" hasCustomPrompt="1"/>
          </p:nvPr>
        </p:nvSpPr>
        <p:spPr>
          <a:xfrm>
            <a:off x="7222942" y="5071255"/>
            <a:ext cx="2880000" cy="325683"/>
          </a:xfrm>
        </p:spPr>
        <p:txBody>
          <a:bodyPr vert="horz" lIns="108878" tIns="54439" rIns="108878" bIns="54439" rtlCol="0">
            <a:noAutofit/>
          </a:bodyPr>
          <a:lstStyle>
            <a:lvl1pPr rtl="0">
              <a:defRPr lang="en-US" sz="2000" b="1" dirty="0">
                <a:solidFill>
                  <a:schemeClr val="accent1"/>
                </a:solidFill>
                <a:latin typeface="+mn-lt"/>
              </a:defRPr>
            </a:lvl1pPr>
          </a:lstStyle>
          <a:p>
            <a:pPr lvl="0">
              <a:spcBef>
                <a:spcPts val="0"/>
              </a:spcBef>
            </a:pPr>
            <a:r>
              <a:rPr lang="en-US" dirty="0"/>
              <a:t>Text</a:t>
            </a:r>
          </a:p>
        </p:txBody>
      </p:sp>
      <p:sp>
        <p:nvSpPr>
          <p:cNvPr id="40" name="TextBox 39">
            <a:extLst>
              <a:ext uri="{FF2B5EF4-FFF2-40B4-BE49-F238E27FC236}">
                <a16:creationId xmlns:a16="http://schemas.microsoft.com/office/drawing/2014/main" id="{D7444CF9-36DD-4075-BEFB-C959185E6308}"/>
              </a:ext>
            </a:extLst>
          </p:cNvPr>
          <p:cNvSpPr txBox="1"/>
          <p:nvPr userDrawn="1"/>
        </p:nvSpPr>
        <p:spPr>
          <a:xfrm>
            <a:off x="2041970" y="5082995"/>
            <a:ext cx="1646622" cy="400110"/>
          </a:xfrm>
          <a:prstGeom prst="rect">
            <a:avLst/>
          </a:prstGeom>
          <a:noFill/>
        </p:spPr>
        <p:txBody>
          <a:bodyPr wrap="square" rtlCol="0">
            <a:spAutoFit/>
          </a:bodyPr>
          <a:lstStyle/>
          <a:p>
            <a:r>
              <a:rPr lang="en-US" sz="2000" b="0" kern="1200" baseline="0" dirty="0">
                <a:solidFill>
                  <a:schemeClr val="accent1"/>
                </a:solidFill>
                <a:latin typeface="+mn-lt"/>
                <a:ea typeface="+mn-ea"/>
                <a:cs typeface="Tahoma" panose="020B0604030504040204" pitchFamily="34" charset="0"/>
              </a:rPr>
              <a:t>Presented by:</a:t>
            </a:r>
          </a:p>
        </p:txBody>
      </p:sp>
      <p:sp>
        <p:nvSpPr>
          <p:cNvPr id="41" name="TextBox 40">
            <a:extLst>
              <a:ext uri="{FF2B5EF4-FFF2-40B4-BE49-F238E27FC236}">
                <a16:creationId xmlns:a16="http://schemas.microsoft.com/office/drawing/2014/main" id="{2BD26F86-6539-41EE-BEEC-1242BFE10597}"/>
              </a:ext>
            </a:extLst>
          </p:cNvPr>
          <p:cNvSpPr txBox="1"/>
          <p:nvPr userDrawn="1"/>
        </p:nvSpPr>
        <p:spPr>
          <a:xfrm>
            <a:off x="6591952" y="5082995"/>
            <a:ext cx="681397" cy="400110"/>
          </a:xfrm>
          <a:prstGeom prst="rect">
            <a:avLst/>
          </a:prstGeom>
          <a:noFill/>
        </p:spPr>
        <p:txBody>
          <a:bodyPr wrap="square" rtlCol="0">
            <a:spAutoFit/>
          </a:bodyPr>
          <a:lstStyle/>
          <a:p>
            <a:r>
              <a:rPr lang="en-US" sz="2000" b="0" kern="1200" baseline="0" dirty="0">
                <a:solidFill>
                  <a:schemeClr val="accent1"/>
                </a:solidFill>
                <a:latin typeface="+mn-lt"/>
                <a:ea typeface="+mn-ea"/>
                <a:cs typeface="Tahoma" panose="020B0604030504040204" pitchFamily="34" charset="0"/>
              </a:rPr>
              <a:t>For:</a:t>
            </a:r>
          </a:p>
        </p:txBody>
      </p:sp>
      <p:sp>
        <p:nvSpPr>
          <p:cNvPr id="11" name="TextBox 10">
            <a:extLst>
              <a:ext uri="{FF2B5EF4-FFF2-40B4-BE49-F238E27FC236}">
                <a16:creationId xmlns:a16="http://schemas.microsoft.com/office/drawing/2014/main" id="{0A8DD6CB-A7C3-4B55-B2F5-912FBB0FC049}"/>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4236441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Cover Slide">
    <p:bg>
      <p:bgPr>
        <a:solidFill>
          <a:schemeClr val="bg2"/>
        </a:solidFill>
        <a:effectLst/>
      </p:bgPr>
    </p:bg>
    <p:spTree>
      <p:nvGrpSpPr>
        <p:cNvPr id="1" name=""/>
        <p:cNvGrpSpPr/>
        <p:nvPr/>
      </p:nvGrpSpPr>
      <p:grpSpPr>
        <a:xfrm>
          <a:off x="0" y="0"/>
          <a:ext cx="0" cy="0"/>
          <a:chOff x="0" y="0"/>
          <a:chExt cx="0" cy="0"/>
        </a:xfrm>
      </p:grpSpPr>
      <p:grpSp>
        <p:nvGrpSpPr>
          <p:cNvPr id="19" name="קבוצה 18">
            <a:extLst>
              <a:ext uri="{FF2B5EF4-FFF2-40B4-BE49-F238E27FC236}">
                <a16:creationId xmlns:a16="http://schemas.microsoft.com/office/drawing/2014/main" id="{630DADC7-25AE-4B73-A1DD-1C0132BB56CA}"/>
              </a:ext>
            </a:extLst>
          </p:cNvPr>
          <p:cNvGrpSpPr/>
          <p:nvPr userDrawn="1"/>
        </p:nvGrpSpPr>
        <p:grpSpPr>
          <a:xfrm>
            <a:off x="1953901" y="0"/>
            <a:ext cx="7667717" cy="6858001"/>
            <a:chOff x="2731193" y="0"/>
            <a:chExt cx="7667717" cy="6858001"/>
          </a:xfrm>
        </p:grpSpPr>
        <p:sp>
          <p:nvSpPr>
            <p:cNvPr id="20" name="צורה חופשית: צורה 19">
              <a:extLst>
                <a:ext uri="{FF2B5EF4-FFF2-40B4-BE49-F238E27FC236}">
                  <a16:creationId xmlns:a16="http://schemas.microsoft.com/office/drawing/2014/main" id="{17DF4961-DCED-4D2E-A58B-A63307BFE713}"/>
                </a:ext>
              </a:extLst>
            </p:cNvPr>
            <p:cNvSpPr/>
            <p:nvPr userDrawn="1"/>
          </p:nvSpPr>
          <p:spPr>
            <a:xfrm>
              <a:off x="4777558" y="0"/>
              <a:ext cx="4389250" cy="6858000"/>
            </a:xfrm>
            <a:custGeom>
              <a:avLst/>
              <a:gdLst>
                <a:gd name="connsiteX0" fmla="*/ 2039448 w 4389250"/>
                <a:gd name="connsiteY0" fmla="*/ 0 h 6858000"/>
                <a:gd name="connsiteX1" fmla="*/ 2783030 w 4389250"/>
                <a:gd name="connsiteY1" fmla="*/ 0 h 6858000"/>
                <a:gd name="connsiteX2" fmla="*/ 2854818 w 4389250"/>
                <a:gd name="connsiteY2" fmla="*/ 53222 h 6858000"/>
                <a:gd name="connsiteX3" fmla="*/ 4388762 w 4389250"/>
                <a:gd name="connsiteY3" fmla="*/ 2923229 h 6858000"/>
                <a:gd name="connsiteX4" fmla="*/ 692952 w 4389250"/>
                <a:gd name="connsiteY4" fmla="*/ 6796091 h 6858000"/>
                <a:gd name="connsiteX5" fmla="*/ 498457 w 4389250"/>
                <a:gd name="connsiteY5" fmla="*/ 6858000 h 6858000"/>
                <a:gd name="connsiteX6" fmla="*/ 0 w 4389250"/>
                <a:gd name="connsiteY6" fmla="*/ 6858000 h 6858000"/>
                <a:gd name="connsiteX7" fmla="*/ 163544 w 4389250"/>
                <a:gd name="connsiteY7" fmla="*/ 6793240 h 6858000"/>
                <a:gd name="connsiteX8" fmla="*/ 3648163 w 4389250"/>
                <a:gd name="connsiteY8" fmla="*/ 2892256 h 6858000"/>
                <a:gd name="connsiteX9" fmla="*/ 2055949 w 4389250"/>
                <a:gd name="connsiteY9" fmla="*/ 12634 h 6858000"/>
                <a:gd name="connsiteX10" fmla="*/ 2039448 w 4389250"/>
                <a:gd name="connsiteY10"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89250" h="6858000">
                  <a:moveTo>
                    <a:pt x="2039448" y="0"/>
                  </a:moveTo>
                  <a:lnTo>
                    <a:pt x="2783030" y="0"/>
                  </a:lnTo>
                  <a:lnTo>
                    <a:pt x="2854818" y="53222"/>
                  </a:lnTo>
                  <a:cubicBezTo>
                    <a:pt x="3715038" y="727088"/>
                    <a:pt x="4367479" y="1656240"/>
                    <a:pt x="4388762" y="2923229"/>
                  </a:cubicBezTo>
                  <a:cubicBezTo>
                    <a:pt x="4425645" y="5114604"/>
                    <a:pt x="2365114" y="6242376"/>
                    <a:pt x="692952" y="6796091"/>
                  </a:cubicBezTo>
                  <a:lnTo>
                    <a:pt x="498457" y="6858000"/>
                  </a:lnTo>
                  <a:lnTo>
                    <a:pt x="0" y="6858000"/>
                  </a:lnTo>
                  <a:lnTo>
                    <a:pt x="163544" y="6793240"/>
                  </a:lnTo>
                  <a:cubicBezTo>
                    <a:pt x="1669864" y="6179291"/>
                    <a:pt x="3711092" y="4949986"/>
                    <a:pt x="3648163" y="2892256"/>
                  </a:cubicBezTo>
                  <a:cubicBezTo>
                    <a:pt x="3610657" y="1644998"/>
                    <a:pt x="2917462" y="702965"/>
                    <a:pt x="2055949" y="12634"/>
                  </a:cubicBezTo>
                  <a:lnTo>
                    <a:pt x="2039448" y="0"/>
                  </a:lnTo>
                  <a:close/>
                </a:path>
              </a:pathLst>
            </a:custGeom>
            <a:solidFill>
              <a:srgbClr val="E1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1" name="צורה חופשית: צורה 20">
              <a:extLst>
                <a:ext uri="{FF2B5EF4-FFF2-40B4-BE49-F238E27FC236}">
                  <a16:creationId xmlns:a16="http://schemas.microsoft.com/office/drawing/2014/main" id="{9F261F25-391E-4495-9F8C-317D9B8B7421}"/>
                </a:ext>
              </a:extLst>
            </p:cNvPr>
            <p:cNvSpPr>
              <a:spLocks/>
            </p:cNvSpPr>
            <p:nvPr userDrawn="1"/>
          </p:nvSpPr>
          <p:spPr bwMode="auto">
            <a:xfrm>
              <a:off x="2731193" y="2"/>
              <a:ext cx="4206981" cy="6857999"/>
            </a:xfrm>
            <a:custGeom>
              <a:avLst/>
              <a:gdLst>
                <a:gd name="connsiteX0" fmla="*/ 2134482 w 4206981"/>
                <a:gd name="connsiteY0" fmla="*/ 0 h 6857999"/>
                <a:gd name="connsiteX1" fmla="*/ 2565507 w 4206981"/>
                <a:gd name="connsiteY1" fmla="*/ 0 h 6857999"/>
                <a:gd name="connsiteX2" fmla="*/ 2607190 w 4206981"/>
                <a:gd name="connsiteY2" fmla="*/ 29852 h 6857999"/>
                <a:gd name="connsiteX3" fmla="*/ 4206859 w 4206981"/>
                <a:gd name="connsiteY3" fmla="*/ 2889873 h 6857999"/>
                <a:gd name="connsiteX4" fmla="*/ 364395 w 4206981"/>
                <a:gd name="connsiteY4" fmla="*/ 6830388 h 6857999"/>
                <a:gd name="connsiteX5" fmla="*/ 280110 w 4206981"/>
                <a:gd name="connsiteY5" fmla="*/ 6857999 h 6857999"/>
                <a:gd name="connsiteX6" fmla="*/ 0 w 4206981"/>
                <a:gd name="connsiteY6" fmla="*/ 6857999 h 6857999"/>
                <a:gd name="connsiteX7" fmla="*/ 67164 w 4206981"/>
                <a:gd name="connsiteY7" fmla="*/ 6831728 h 6857999"/>
                <a:gd name="connsiteX8" fmla="*/ 3516140 w 4206981"/>
                <a:gd name="connsiteY8" fmla="*/ 2908934 h 6857999"/>
                <a:gd name="connsiteX9" fmla="*/ 2319762 w 4206981"/>
                <a:gd name="connsiteY9" fmla="*/ 163793 h 6857999"/>
                <a:gd name="connsiteX10" fmla="*/ 2134482 w 4206981"/>
                <a:gd name="connsiteY10"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06981" h="6857999">
                  <a:moveTo>
                    <a:pt x="2134482" y="0"/>
                  </a:moveTo>
                  <a:lnTo>
                    <a:pt x="2565507" y="0"/>
                  </a:lnTo>
                  <a:lnTo>
                    <a:pt x="2607190" y="29852"/>
                  </a:lnTo>
                  <a:cubicBezTo>
                    <a:pt x="3525928" y="721020"/>
                    <a:pt x="4217577" y="1658697"/>
                    <a:pt x="4206859" y="2889873"/>
                  </a:cubicBezTo>
                  <a:cubicBezTo>
                    <a:pt x="4186902" y="5047419"/>
                    <a:pt x="2074272" y="6248861"/>
                    <a:pt x="364395" y="6830388"/>
                  </a:cubicBezTo>
                  <a:lnTo>
                    <a:pt x="280110" y="6857999"/>
                  </a:lnTo>
                  <a:lnTo>
                    <a:pt x="0" y="6857999"/>
                  </a:lnTo>
                  <a:lnTo>
                    <a:pt x="67164" y="6831728"/>
                  </a:lnTo>
                  <a:cubicBezTo>
                    <a:pt x="1611971" y="6205232"/>
                    <a:pt x="3504906" y="4917315"/>
                    <a:pt x="3516140" y="2908934"/>
                  </a:cubicBezTo>
                  <a:cubicBezTo>
                    <a:pt x="3522095" y="1708731"/>
                    <a:pt x="3017034" y="819374"/>
                    <a:pt x="2319762" y="163793"/>
                  </a:cubicBezTo>
                  <a:lnTo>
                    <a:pt x="2134482" y="0"/>
                  </a:lnTo>
                  <a:close/>
                </a:path>
              </a:pathLst>
            </a:custGeom>
            <a:solidFill>
              <a:srgbClr val="E1F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rtl="0"/>
              <a:endParaRPr lang="en-US"/>
            </a:p>
          </p:txBody>
        </p:sp>
        <p:sp>
          <p:nvSpPr>
            <p:cNvPr id="22" name="צורה חופשית: צורה 21">
              <a:extLst>
                <a:ext uri="{FF2B5EF4-FFF2-40B4-BE49-F238E27FC236}">
                  <a16:creationId xmlns:a16="http://schemas.microsoft.com/office/drawing/2014/main" id="{703373F4-4545-463C-90D2-59838D91260E}"/>
                </a:ext>
              </a:extLst>
            </p:cNvPr>
            <p:cNvSpPr>
              <a:spLocks/>
            </p:cNvSpPr>
            <p:nvPr userDrawn="1"/>
          </p:nvSpPr>
          <p:spPr bwMode="auto">
            <a:xfrm>
              <a:off x="3885728" y="1"/>
              <a:ext cx="4093156" cy="6857999"/>
            </a:xfrm>
            <a:custGeom>
              <a:avLst/>
              <a:gdLst>
                <a:gd name="connsiteX0" fmla="*/ 1916065 w 4093156"/>
                <a:gd name="connsiteY0" fmla="*/ 0 h 6857999"/>
                <a:gd name="connsiteX1" fmla="*/ 2481932 w 4093156"/>
                <a:gd name="connsiteY1" fmla="*/ 0 h 6857999"/>
                <a:gd name="connsiteX2" fmla="*/ 2637513 w 4093156"/>
                <a:gd name="connsiteY2" fmla="*/ 119981 h 6857999"/>
                <a:gd name="connsiteX3" fmla="*/ 4093021 w 4093156"/>
                <a:gd name="connsiteY3" fmla="*/ 2889873 h 6857999"/>
                <a:gd name="connsiteX4" fmla="*/ 424957 w 4093156"/>
                <a:gd name="connsiteY4" fmla="*/ 6820408 h 6857999"/>
                <a:gd name="connsiteX5" fmla="*/ 312696 w 4093156"/>
                <a:gd name="connsiteY5" fmla="*/ 6857999 h 6857999"/>
                <a:gd name="connsiteX6" fmla="*/ 0 w 4093156"/>
                <a:gd name="connsiteY6" fmla="*/ 6857999 h 6857999"/>
                <a:gd name="connsiteX7" fmla="*/ 37473 w 4093156"/>
                <a:gd name="connsiteY7" fmla="*/ 6843451 h 6857999"/>
                <a:gd name="connsiteX8" fmla="*/ 3414182 w 4093156"/>
                <a:gd name="connsiteY8" fmla="*/ 2923229 h 6857999"/>
                <a:gd name="connsiteX9" fmla="*/ 1931972 w 4093156"/>
                <a:gd name="connsiteY9" fmla="*/ 12867 h 6857999"/>
                <a:gd name="connsiteX10" fmla="*/ 1916065 w 4093156"/>
                <a:gd name="connsiteY10"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93156" h="6857999">
                  <a:moveTo>
                    <a:pt x="1916065" y="0"/>
                  </a:moveTo>
                  <a:lnTo>
                    <a:pt x="2481932" y="0"/>
                  </a:lnTo>
                  <a:lnTo>
                    <a:pt x="2637513" y="119981"/>
                  </a:lnTo>
                  <a:cubicBezTo>
                    <a:pt x="3461823" y="790118"/>
                    <a:pt x="4082377" y="1693319"/>
                    <a:pt x="4093021" y="2889873"/>
                  </a:cubicBezTo>
                  <a:cubicBezTo>
                    <a:pt x="4112374" y="5087764"/>
                    <a:pt x="2050364" y="6254462"/>
                    <a:pt x="424957" y="6820408"/>
                  </a:cubicBezTo>
                  <a:lnTo>
                    <a:pt x="312696" y="6857999"/>
                  </a:lnTo>
                  <a:lnTo>
                    <a:pt x="0" y="6857999"/>
                  </a:lnTo>
                  <a:lnTo>
                    <a:pt x="37473" y="6843451"/>
                  </a:lnTo>
                  <a:cubicBezTo>
                    <a:pt x="1492772" y="6258553"/>
                    <a:pt x="3443881" y="5043389"/>
                    <a:pt x="3414182" y="2923229"/>
                  </a:cubicBezTo>
                  <a:cubicBezTo>
                    <a:pt x="3397211" y="1658102"/>
                    <a:pt x="2750863" y="707246"/>
                    <a:pt x="1931972" y="12867"/>
                  </a:cubicBezTo>
                  <a:lnTo>
                    <a:pt x="1916065" y="0"/>
                  </a:lnTo>
                  <a:close/>
                </a:path>
              </a:pathLst>
            </a:custGeom>
            <a:solidFill>
              <a:srgbClr val="E1F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rtl="0"/>
              <a:endParaRPr lang="en-US"/>
            </a:p>
          </p:txBody>
        </p:sp>
        <p:sp>
          <p:nvSpPr>
            <p:cNvPr id="23" name="צורה חופשית: צורה 22">
              <a:extLst>
                <a:ext uri="{FF2B5EF4-FFF2-40B4-BE49-F238E27FC236}">
                  <a16:creationId xmlns:a16="http://schemas.microsoft.com/office/drawing/2014/main" id="{590407C2-26F7-45D5-BE31-B110BBC52073}"/>
                </a:ext>
              </a:extLst>
            </p:cNvPr>
            <p:cNvSpPr>
              <a:spLocks/>
            </p:cNvSpPr>
            <p:nvPr userDrawn="1"/>
          </p:nvSpPr>
          <p:spPr bwMode="auto">
            <a:xfrm>
              <a:off x="7973203" y="1"/>
              <a:ext cx="2425707" cy="2659585"/>
            </a:xfrm>
            <a:custGeom>
              <a:avLst/>
              <a:gdLst>
                <a:gd name="connsiteX0" fmla="*/ 0 w 2425707"/>
                <a:gd name="connsiteY0" fmla="*/ 0 h 2659585"/>
                <a:gd name="connsiteX1" fmla="*/ 544789 w 2425707"/>
                <a:gd name="connsiteY1" fmla="*/ 0 h 2659585"/>
                <a:gd name="connsiteX2" fmla="*/ 617562 w 2425707"/>
                <a:gd name="connsiteY2" fmla="*/ 48632 h 2659585"/>
                <a:gd name="connsiteX3" fmla="*/ 2425707 w 2425707"/>
                <a:gd name="connsiteY3" fmla="*/ 2659585 h 2659585"/>
                <a:gd name="connsiteX4" fmla="*/ 1558654 w 2425707"/>
                <a:gd name="connsiteY4" fmla="*/ 2659585 h 2659585"/>
                <a:gd name="connsiteX5" fmla="*/ 140026 w 2425707"/>
                <a:gd name="connsiteY5" fmla="*/ 105783 h 2659585"/>
                <a:gd name="connsiteX6" fmla="*/ 0 w 2425707"/>
                <a:gd name="connsiteY6" fmla="*/ 0 h 2659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5707" h="2659585">
                  <a:moveTo>
                    <a:pt x="0" y="0"/>
                  </a:moveTo>
                  <a:lnTo>
                    <a:pt x="544789" y="0"/>
                  </a:lnTo>
                  <a:lnTo>
                    <a:pt x="617562" y="48632"/>
                  </a:lnTo>
                  <a:cubicBezTo>
                    <a:pt x="1525571" y="684578"/>
                    <a:pt x="2263581" y="1537343"/>
                    <a:pt x="2425707" y="2659585"/>
                  </a:cubicBezTo>
                  <a:lnTo>
                    <a:pt x="1558654" y="2659585"/>
                  </a:lnTo>
                  <a:cubicBezTo>
                    <a:pt x="1555379" y="1581578"/>
                    <a:pt x="942724" y="742636"/>
                    <a:pt x="140026" y="105783"/>
                  </a:cubicBezTo>
                  <a:lnTo>
                    <a:pt x="0" y="0"/>
                  </a:lnTo>
                  <a:close/>
                </a:path>
              </a:pathLst>
            </a:custGeom>
            <a:solidFill>
              <a:srgbClr val="E1F0FF"/>
            </a:solidFill>
            <a:ln>
              <a:noFill/>
            </a:ln>
          </p:spPr>
          <p:txBody>
            <a:bodyPr vert="horz" wrap="square" lIns="91440" tIns="45720" rIns="91440" bIns="45720" numCol="1" anchor="t" anchorCtr="0" compatLnSpc="1">
              <a:prstTxWarp prst="textNoShape">
                <a:avLst/>
              </a:prstTxWarp>
              <a:noAutofit/>
            </a:bodyPr>
            <a:lstStyle/>
            <a:p>
              <a:pPr rtl="0"/>
              <a:endParaRPr lang="en-US"/>
            </a:p>
          </p:txBody>
        </p:sp>
      </p:grpSp>
      <p:pic>
        <p:nvPicPr>
          <p:cNvPr id="13" name="תמונה 12">
            <a:extLst>
              <a:ext uri="{FF2B5EF4-FFF2-40B4-BE49-F238E27FC236}">
                <a16:creationId xmlns:a16="http://schemas.microsoft.com/office/drawing/2014/main" id="{C889F92E-54E5-4148-B838-023E4ACC68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09762" y="389003"/>
            <a:ext cx="3414056" cy="1400739"/>
          </a:xfrm>
          <a:prstGeom prst="rect">
            <a:avLst/>
          </a:prstGeom>
        </p:spPr>
      </p:pic>
      <p:sp>
        <p:nvSpPr>
          <p:cNvPr id="26" name="מציין מיקום טקסט 46">
            <a:extLst>
              <a:ext uri="{FF2B5EF4-FFF2-40B4-BE49-F238E27FC236}">
                <a16:creationId xmlns:a16="http://schemas.microsoft.com/office/drawing/2014/main" id="{E8764290-FB38-42DB-A451-B6028A7F4AA2}"/>
              </a:ext>
            </a:extLst>
          </p:cNvPr>
          <p:cNvSpPr>
            <a:spLocks noGrp="1"/>
          </p:cNvSpPr>
          <p:nvPr>
            <p:ph type="body" sz="quarter" idx="16" hasCustomPrompt="1"/>
          </p:nvPr>
        </p:nvSpPr>
        <p:spPr>
          <a:xfrm>
            <a:off x="5047315" y="5945551"/>
            <a:ext cx="2037913" cy="360000"/>
          </a:xfrm>
        </p:spPr>
        <p:txBody>
          <a:bodyPr>
            <a:noAutofit/>
          </a:bodyPr>
          <a:lstStyle>
            <a:lvl1pPr algn="ctr">
              <a:spcBef>
                <a:spcPts val="0"/>
              </a:spcBef>
              <a:defRPr sz="2000" b="0">
                <a:solidFill>
                  <a:schemeClr val="tx1"/>
                </a:solidFill>
                <a:latin typeface="+mn-lt"/>
              </a:defRPr>
            </a:lvl1pPr>
          </a:lstStyle>
          <a:p>
            <a:pPr lvl="0"/>
            <a:r>
              <a:rPr lang="en-US" dirty="0"/>
              <a:t>Date</a:t>
            </a:r>
          </a:p>
        </p:txBody>
      </p:sp>
      <p:sp>
        <p:nvSpPr>
          <p:cNvPr id="30" name="כותרת 1">
            <a:extLst>
              <a:ext uri="{FF2B5EF4-FFF2-40B4-BE49-F238E27FC236}">
                <a16:creationId xmlns:a16="http://schemas.microsoft.com/office/drawing/2014/main" id="{9ABE937E-880A-485B-B24C-45CBD5961E90}"/>
              </a:ext>
            </a:extLst>
          </p:cNvPr>
          <p:cNvSpPr>
            <a:spLocks noGrp="1"/>
          </p:cNvSpPr>
          <p:nvPr>
            <p:ph type="ctrTitle" hasCustomPrompt="1"/>
          </p:nvPr>
        </p:nvSpPr>
        <p:spPr>
          <a:xfrm>
            <a:off x="566884" y="2947395"/>
            <a:ext cx="10998774" cy="1330920"/>
          </a:xfrm>
        </p:spPr>
        <p:txBody>
          <a:bodyPr>
            <a:noAutofit/>
          </a:bodyPr>
          <a:lstStyle>
            <a:lvl1pPr algn="ctr">
              <a:lnSpc>
                <a:spcPts val="4400"/>
              </a:lnSpc>
              <a:defRPr sz="4800" baseline="0">
                <a:solidFill>
                  <a:schemeClr val="accent1"/>
                </a:solidFill>
                <a:latin typeface="+mj-lt"/>
              </a:defRPr>
            </a:lvl1pPr>
          </a:lstStyle>
          <a:p>
            <a:r>
              <a:rPr lang="en-US" dirty="0"/>
              <a:t>Presentation title</a:t>
            </a:r>
          </a:p>
        </p:txBody>
      </p:sp>
      <p:sp>
        <p:nvSpPr>
          <p:cNvPr id="31" name="מציין מיקום טקסט 46">
            <a:extLst>
              <a:ext uri="{FF2B5EF4-FFF2-40B4-BE49-F238E27FC236}">
                <a16:creationId xmlns:a16="http://schemas.microsoft.com/office/drawing/2014/main" id="{DBBED7A2-FE66-4BAE-B1DF-AE0297E5DF36}"/>
              </a:ext>
            </a:extLst>
          </p:cNvPr>
          <p:cNvSpPr>
            <a:spLocks noGrp="1"/>
          </p:cNvSpPr>
          <p:nvPr>
            <p:ph type="body" sz="quarter" idx="13" hasCustomPrompt="1"/>
          </p:nvPr>
        </p:nvSpPr>
        <p:spPr>
          <a:xfrm>
            <a:off x="3688591" y="5071255"/>
            <a:ext cx="2880000" cy="325683"/>
          </a:xfrm>
        </p:spPr>
        <p:txBody>
          <a:bodyPr vert="horz" lIns="108878" tIns="54439" rIns="108878" bIns="54439" rtlCol="0">
            <a:noAutofit/>
          </a:bodyPr>
          <a:lstStyle>
            <a:lvl1pPr>
              <a:defRPr lang="en-US" sz="2000" b="1" dirty="0">
                <a:solidFill>
                  <a:schemeClr val="accent1"/>
                </a:solidFill>
                <a:latin typeface="+mn-lt"/>
              </a:defRPr>
            </a:lvl1pPr>
          </a:lstStyle>
          <a:p>
            <a:pPr lvl="0">
              <a:spcBef>
                <a:spcPts val="0"/>
              </a:spcBef>
            </a:pPr>
            <a:r>
              <a:rPr lang="en-US" dirty="0"/>
              <a:t>Name</a:t>
            </a:r>
          </a:p>
        </p:txBody>
      </p:sp>
      <p:sp>
        <p:nvSpPr>
          <p:cNvPr id="32" name="מציין מיקום טקסט 46">
            <a:extLst>
              <a:ext uri="{FF2B5EF4-FFF2-40B4-BE49-F238E27FC236}">
                <a16:creationId xmlns:a16="http://schemas.microsoft.com/office/drawing/2014/main" id="{04D61B56-6656-4B35-905A-D7A6DE36E9E8}"/>
              </a:ext>
            </a:extLst>
          </p:cNvPr>
          <p:cNvSpPr>
            <a:spLocks noGrp="1"/>
          </p:cNvSpPr>
          <p:nvPr>
            <p:ph type="body" sz="quarter" idx="17" hasCustomPrompt="1"/>
          </p:nvPr>
        </p:nvSpPr>
        <p:spPr>
          <a:xfrm>
            <a:off x="7222942" y="5071255"/>
            <a:ext cx="2880000" cy="325683"/>
          </a:xfrm>
        </p:spPr>
        <p:txBody>
          <a:bodyPr vert="horz" lIns="108878" tIns="54439" rIns="108878" bIns="54439" rtlCol="0">
            <a:noAutofit/>
          </a:bodyPr>
          <a:lstStyle>
            <a:lvl1pPr rtl="0">
              <a:defRPr lang="en-US" sz="2000" b="1" dirty="0">
                <a:solidFill>
                  <a:schemeClr val="accent1"/>
                </a:solidFill>
                <a:latin typeface="+mn-lt"/>
              </a:defRPr>
            </a:lvl1pPr>
          </a:lstStyle>
          <a:p>
            <a:pPr lvl="0">
              <a:spcBef>
                <a:spcPts val="0"/>
              </a:spcBef>
            </a:pPr>
            <a:r>
              <a:rPr lang="en-US" dirty="0"/>
              <a:t>Text</a:t>
            </a:r>
          </a:p>
        </p:txBody>
      </p:sp>
      <p:sp>
        <p:nvSpPr>
          <p:cNvPr id="33" name="TextBox 32">
            <a:extLst>
              <a:ext uri="{FF2B5EF4-FFF2-40B4-BE49-F238E27FC236}">
                <a16:creationId xmlns:a16="http://schemas.microsoft.com/office/drawing/2014/main" id="{23CA7211-2781-4CC7-A862-D01C14DA3256}"/>
              </a:ext>
            </a:extLst>
          </p:cNvPr>
          <p:cNvSpPr txBox="1"/>
          <p:nvPr userDrawn="1"/>
        </p:nvSpPr>
        <p:spPr>
          <a:xfrm>
            <a:off x="537468" y="4815518"/>
            <a:ext cx="1646622" cy="400110"/>
          </a:xfrm>
          <a:prstGeom prst="rect">
            <a:avLst/>
          </a:prstGeom>
          <a:noFill/>
        </p:spPr>
        <p:txBody>
          <a:bodyPr wrap="square" rtlCol="0">
            <a:spAutoFit/>
          </a:bodyPr>
          <a:lstStyle/>
          <a:p>
            <a:r>
              <a:rPr lang="en-US" sz="2000" b="0" kern="1200" baseline="0" dirty="0">
                <a:solidFill>
                  <a:schemeClr val="accent1"/>
                </a:solidFill>
                <a:latin typeface="+mn-lt"/>
                <a:ea typeface="+mn-ea"/>
                <a:cs typeface="Tahoma" panose="020B0604030504040204" pitchFamily="34" charset="0"/>
              </a:rPr>
              <a:t>Presented by:</a:t>
            </a:r>
          </a:p>
        </p:txBody>
      </p:sp>
      <p:sp>
        <p:nvSpPr>
          <p:cNvPr id="34" name="TextBox 33">
            <a:extLst>
              <a:ext uri="{FF2B5EF4-FFF2-40B4-BE49-F238E27FC236}">
                <a16:creationId xmlns:a16="http://schemas.microsoft.com/office/drawing/2014/main" id="{8239F56A-2FC9-4842-8E82-805A8A15B5D4}"/>
              </a:ext>
            </a:extLst>
          </p:cNvPr>
          <p:cNvSpPr txBox="1"/>
          <p:nvPr userDrawn="1"/>
        </p:nvSpPr>
        <p:spPr>
          <a:xfrm>
            <a:off x="6591952" y="4862655"/>
            <a:ext cx="681397" cy="400110"/>
          </a:xfrm>
          <a:prstGeom prst="rect">
            <a:avLst/>
          </a:prstGeom>
          <a:noFill/>
        </p:spPr>
        <p:txBody>
          <a:bodyPr wrap="square" rtlCol="0">
            <a:spAutoFit/>
          </a:bodyPr>
          <a:lstStyle/>
          <a:p>
            <a:r>
              <a:rPr lang="en-US" sz="2000" b="0" kern="1200" baseline="0" dirty="0">
                <a:solidFill>
                  <a:schemeClr val="accent1"/>
                </a:solidFill>
                <a:latin typeface="+mn-lt"/>
                <a:ea typeface="+mn-ea"/>
                <a:cs typeface="Tahoma" panose="020B0604030504040204" pitchFamily="34" charset="0"/>
              </a:rPr>
              <a:t>For:</a:t>
            </a:r>
          </a:p>
        </p:txBody>
      </p:sp>
      <p:sp>
        <p:nvSpPr>
          <p:cNvPr id="15" name="TextBox 14">
            <a:extLst>
              <a:ext uri="{FF2B5EF4-FFF2-40B4-BE49-F238E27FC236}">
                <a16:creationId xmlns:a16="http://schemas.microsoft.com/office/drawing/2014/main" id="{E11BF6DE-1CF0-47CA-8CA6-04CD03AAF80C}"/>
              </a:ext>
            </a:extLst>
          </p:cNvPr>
          <p:cNvSpPr txBox="1"/>
          <p:nvPr userDrawn="1"/>
        </p:nvSpPr>
        <p:spPr>
          <a:xfrm>
            <a:off x="622779" y="6418428"/>
            <a:ext cx="2691921" cy="276999"/>
          </a:xfrm>
          <a:prstGeom prst="rect">
            <a:avLst/>
          </a:prstGeom>
          <a:noFill/>
        </p:spPr>
        <p:txBody>
          <a:bodyPr wrap="square" rtlCol="0">
            <a:spAutoFit/>
          </a:bodyPr>
          <a:lstStyle/>
          <a:p>
            <a:pPr lvl="0"/>
            <a:r>
              <a:rPr lang="en-US" sz="1200" dirty="0">
                <a:solidFill>
                  <a:schemeClr val="bg1"/>
                </a:solidFill>
              </a:rPr>
              <a:t>© ETSI 2021 – All rights reserved</a:t>
            </a:r>
            <a:endParaRPr lang="he-IL" sz="1200" dirty="0">
              <a:solidFill>
                <a:schemeClr val="bg1"/>
              </a:solidFill>
            </a:endParaRPr>
          </a:p>
        </p:txBody>
      </p:sp>
    </p:spTree>
    <p:extLst>
      <p:ext uri="{BB962C8B-B14F-4D97-AF65-F5344CB8AC3E}">
        <p14:creationId xmlns:p14="http://schemas.microsoft.com/office/powerpoint/2010/main" val="1175644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865844218"/>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354197001"/>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24655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9.xml"/><Relationship Id="rId7" Type="http://schemas.openxmlformats.org/officeDocument/2006/relationships/image" Target="../media/image7.jpeg"/><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3.xml"/><Relationship Id="rId5" Type="http://schemas.openxmlformats.org/officeDocument/2006/relationships/slideLayout" Target="../slideLayouts/slideLayout11.xml"/><Relationship Id="rId10" Type="http://schemas.openxmlformats.org/officeDocument/2006/relationships/image" Target="../media/image9.jpeg"/><Relationship Id="rId4" Type="http://schemas.openxmlformats.org/officeDocument/2006/relationships/slideLayout" Target="../slideLayouts/slideLayout10.xml"/><Relationship Id="rId9"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6" r:id="rId3"/>
    <p:sldLayoutId id="2147485423"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מציין מיקום של כותרת 1">
            <a:extLst>
              <a:ext uri="{FF2B5EF4-FFF2-40B4-BE49-F238E27FC236}">
                <a16:creationId xmlns:a16="http://schemas.microsoft.com/office/drawing/2014/main" id="{2CFED113-5DDD-4FFD-8CCB-BC6D24C55D09}"/>
              </a:ext>
            </a:extLst>
          </p:cNvPr>
          <p:cNvSpPr>
            <a:spLocks noGrp="1"/>
          </p:cNvSpPr>
          <p:nvPr>
            <p:ph type="title"/>
          </p:nvPr>
        </p:nvSpPr>
        <p:spPr>
          <a:xfrm>
            <a:off x="609759" y="274702"/>
            <a:ext cx="9525657" cy="866110"/>
          </a:xfrm>
          <a:prstGeom prst="rect">
            <a:avLst/>
          </a:prstGeom>
        </p:spPr>
        <p:txBody>
          <a:bodyPr vert="horz" lIns="108878" tIns="54439" rIns="108878" bIns="54439" rtlCol="0" anchor="b">
            <a:noAutofit/>
          </a:bodyPr>
          <a:lstStyle/>
          <a:p>
            <a:r>
              <a:rPr lang="en-US" dirty="0"/>
              <a:t>Click to edit headline style</a:t>
            </a:r>
          </a:p>
        </p:txBody>
      </p:sp>
      <p:sp>
        <p:nvSpPr>
          <p:cNvPr id="24" name="מציין מיקום טקסט 2">
            <a:extLst>
              <a:ext uri="{FF2B5EF4-FFF2-40B4-BE49-F238E27FC236}">
                <a16:creationId xmlns:a16="http://schemas.microsoft.com/office/drawing/2014/main" id="{C17FB1B4-EC1B-4F1E-A23B-7FB39219B1FF}"/>
              </a:ext>
            </a:extLst>
          </p:cNvPr>
          <p:cNvSpPr>
            <a:spLocks noGrp="1"/>
          </p:cNvSpPr>
          <p:nvPr>
            <p:ph type="body" idx="1"/>
          </p:nvPr>
        </p:nvSpPr>
        <p:spPr>
          <a:xfrm>
            <a:off x="609759" y="1600571"/>
            <a:ext cx="11225625" cy="4527011"/>
          </a:xfrm>
          <a:prstGeom prst="rect">
            <a:avLst/>
          </a:prstGeom>
        </p:spPr>
        <p:txBody>
          <a:bodyPr vert="horz" lIns="108878" tIns="54439" rIns="108878" bIns="54439" rtlCol="0">
            <a:noAutofit/>
          </a:bodyPr>
          <a:lstStyle/>
          <a:p>
            <a:pPr lvl="0"/>
            <a:r>
              <a:rPr lang="en-US" dirty="0"/>
              <a:t>First Level Text</a:t>
            </a:r>
            <a:endParaRPr lang="he-IL" dirty="0"/>
          </a:p>
          <a:p>
            <a:pPr lvl="1"/>
            <a:r>
              <a:rPr lang="en-US" dirty="0"/>
              <a:t>First Level Bullet</a:t>
            </a:r>
            <a:endParaRPr lang="he-IL" dirty="0"/>
          </a:p>
          <a:p>
            <a:pPr lvl="2"/>
            <a:r>
              <a:rPr lang="en-US" dirty="0"/>
              <a:t>Second Level Bullet</a:t>
            </a:r>
          </a:p>
          <a:p>
            <a:pPr lvl="3"/>
            <a:r>
              <a:rPr lang="en-US" dirty="0"/>
              <a:t>Third Level Number</a:t>
            </a:r>
            <a:endParaRPr lang="he-IL" dirty="0"/>
          </a:p>
          <a:p>
            <a:pPr lvl="4"/>
            <a:r>
              <a:rPr lang="en-US" dirty="0"/>
              <a:t>First Level Number</a:t>
            </a:r>
          </a:p>
          <a:p>
            <a:pPr lvl="5"/>
            <a:r>
              <a:rPr lang="en-US" dirty="0"/>
              <a:t>Second Level Number</a:t>
            </a:r>
          </a:p>
          <a:p>
            <a:pPr lvl="6"/>
            <a:r>
              <a:rPr lang="en-US" dirty="0"/>
              <a:t>Third Level Number</a:t>
            </a:r>
          </a:p>
          <a:p>
            <a:pPr lvl="7"/>
            <a:r>
              <a:rPr lang="en-US" dirty="0"/>
              <a:t>Note</a:t>
            </a:r>
          </a:p>
        </p:txBody>
      </p:sp>
      <p:sp>
        <p:nvSpPr>
          <p:cNvPr id="4" name="TextBox 3">
            <a:extLst>
              <a:ext uri="{FF2B5EF4-FFF2-40B4-BE49-F238E27FC236}">
                <a16:creationId xmlns:a16="http://schemas.microsoft.com/office/drawing/2014/main" id="{5AFC4F03-8520-44B6-80C3-C14D4D22ADE4}"/>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538353675"/>
      </p:ext>
    </p:extLst>
  </p:cSld>
  <p:clrMap bg1="lt1" tx1="dk1" bg2="lt2" tx2="dk2" accent1="accent1" accent2="accent2" accent3="accent3" accent4="accent4" accent5="accent5" accent6="accent6" hlink="hlink" folHlink="folHlink"/>
  <p:sldLayoutIdLst>
    <p:sldLayoutId id="2147485358" r:id="rId1"/>
    <p:sldLayoutId id="2147485359" r:id="rId2"/>
  </p:sldLayoutIdLst>
  <p:hf hdr="0" dt="0"/>
  <p:txStyles>
    <p:titleStyle>
      <a:lvl1pPr algn="l" defTabSz="914400" rtl="0" eaLnBrk="1" latinLnBrk="0" hangingPunct="1">
        <a:lnSpc>
          <a:spcPts val="3000"/>
        </a:lnSpc>
        <a:spcBef>
          <a:spcPct val="0"/>
        </a:spcBef>
        <a:buNone/>
        <a:defRPr sz="3000" b="0" kern="1200" baseline="0">
          <a:solidFill>
            <a:schemeClr val="accent1"/>
          </a:solidFill>
          <a:latin typeface="+mn-lt"/>
          <a:ea typeface="+mj-ea"/>
          <a:cs typeface="Tahoma" panose="020B0604030504040204" pitchFamily="34" charset="0"/>
        </a:defRPr>
      </a:lvl1pPr>
    </p:titleStyle>
    <p:bodyStyle>
      <a:lvl1pPr marL="0" indent="0" algn="l" defTabSz="914400" rtl="0" eaLnBrk="1" latinLnBrk="0" hangingPunct="1">
        <a:lnSpc>
          <a:spcPct val="100000"/>
        </a:lnSpc>
        <a:spcBef>
          <a:spcPts val="1800"/>
        </a:spcBef>
        <a:buFont typeface="Wingdings" panose="05000000000000000000" pitchFamily="2" charset="2"/>
        <a:buNone/>
        <a:defRPr sz="2400" kern="1200" baseline="0">
          <a:solidFill>
            <a:schemeClr val="tx1"/>
          </a:solidFill>
          <a:latin typeface="+mn-lt"/>
          <a:ea typeface="+mn-ea"/>
          <a:cs typeface="Tahoma" panose="020B0604030504040204" pitchFamily="34" charset="0"/>
        </a:defRPr>
      </a:lvl1pPr>
      <a:lvl2pPr marL="360000" indent="-360000" algn="l" defTabSz="914400" rtl="0" eaLnBrk="1" latinLnBrk="0" hangingPunct="1">
        <a:lnSpc>
          <a:spcPct val="100000"/>
        </a:lnSpc>
        <a:spcBef>
          <a:spcPts val="1200"/>
        </a:spcBef>
        <a:buClr>
          <a:schemeClr val="accent3"/>
        </a:buClr>
        <a:buSzPct val="93000"/>
        <a:buFontTx/>
        <a:buBlip>
          <a:blip r:embed="rId4"/>
        </a:buBlip>
        <a:defRPr sz="2400" kern="1200" baseline="0">
          <a:solidFill>
            <a:schemeClr val="tx1"/>
          </a:solidFill>
          <a:latin typeface="+mj-lt"/>
          <a:ea typeface="+mn-ea"/>
          <a:cs typeface="Tahoma" panose="020B0604030504040204" pitchFamily="34" charset="0"/>
        </a:defRPr>
      </a:lvl2pPr>
      <a:lvl3pPr marL="720000" indent="-360000" algn="l" defTabSz="914400" rtl="0" eaLnBrk="1" latinLnBrk="0" hangingPunct="1">
        <a:lnSpc>
          <a:spcPct val="100000"/>
        </a:lnSpc>
        <a:spcBef>
          <a:spcPts val="600"/>
        </a:spcBef>
        <a:buClr>
          <a:schemeClr val="accent2"/>
        </a:buClr>
        <a:buSzPct val="93000"/>
        <a:buFontTx/>
        <a:buBlip>
          <a:blip r:embed="rId4"/>
        </a:buBlip>
        <a:defRPr sz="2000" kern="1200" baseline="0">
          <a:solidFill>
            <a:schemeClr val="tx1"/>
          </a:solidFill>
          <a:latin typeface="+mj-lt"/>
          <a:ea typeface="+mn-ea"/>
          <a:cs typeface="Tahoma" panose="020B0604030504040204" pitchFamily="34" charset="0"/>
        </a:defRPr>
      </a:lvl3pPr>
      <a:lvl4pPr marL="1008000" indent="-288000" algn="l" defTabSz="914400" rtl="0" eaLnBrk="1" latinLnBrk="0" hangingPunct="1">
        <a:lnSpc>
          <a:spcPct val="100000"/>
        </a:lnSpc>
        <a:spcBef>
          <a:spcPts val="400"/>
        </a:spcBef>
        <a:buClr>
          <a:schemeClr val="accent2"/>
        </a:buClr>
        <a:buSzPct val="93000"/>
        <a:buFontTx/>
        <a:buBlip>
          <a:blip r:embed="rId4"/>
        </a:buBlip>
        <a:defRPr sz="1800" kern="1200" baseline="0">
          <a:solidFill>
            <a:schemeClr val="tx1"/>
          </a:solidFill>
          <a:latin typeface="+mj-lt"/>
          <a:ea typeface="+mn-ea"/>
          <a:cs typeface="Tahoma" panose="020B0604030504040204" pitchFamily="34" charset="0"/>
        </a:defRPr>
      </a:lvl4pPr>
      <a:lvl5pPr marL="360000" indent="-360000" algn="l" defTabSz="914400" rtl="0" eaLnBrk="1" latinLnBrk="0" hangingPunct="1">
        <a:lnSpc>
          <a:spcPct val="100000"/>
        </a:lnSpc>
        <a:spcBef>
          <a:spcPts val="1200"/>
        </a:spcBef>
        <a:buClr>
          <a:schemeClr val="accent2"/>
        </a:buClr>
        <a:buFont typeface="+mj-lt"/>
        <a:buAutoNum type="arabicPeriod"/>
        <a:defRPr sz="2400" kern="1200" baseline="0">
          <a:solidFill>
            <a:schemeClr val="tx1"/>
          </a:solidFill>
          <a:latin typeface="+mj-lt"/>
          <a:ea typeface="+mn-ea"/>
          <a:cs typeface="Tahoma" panose="020B0604030504040204" pitchFamily="34" charset="0"/>
        </a:defRPr>
      </a:lvl5pPr>
      <a:lvl6pPr marL="720000" indent="-360000" algn="l" defTabSz="914400" rtl="0" eaLnBrk="1" latinLnBrk="0" hangingPunct="1">
        <a:lnSpc>
          <a:spcPct val="100000"/>
        </a:lnSpc>
        <a:spcBef>
          <a:spcPts val="600"/>
        </a:spcBef>
        <a:buClr>
          <a:schemeClr val="accent2"/>
        </a:buClr>
        <a:buFont typeface="+mj-lt"/>
        <a:buAutoNum type="arabicParenR"/>
        <a:defRPr sz="2000" kern="1200" baseline="0">
          <a:solidFill>
            <a:schemeClr val="tx1"/>
          </a:solidFill>
          <a:latin typeface="+mj-lt"/>
          <a:ea typeface="+mn-ea"/>
          <a:cs typeface="Tahoma" panose="020B0604030504040204" pitchFamily="34" charset="0"/>
        </a:defRPr>
      </a:lvl6pPr>
      <a:lvl7pPr marL="1008000" indent="-288000" algn="l" defTabSz="914400" rtl="0" eaLnBrk="1" latinLnBrk="0" hangingPunct="1">
        <a:lnSpc>
          <a:spcPct val="100000"/>
        </a:lnSpc>
        <a:spcBef>
          <a:spcPts val="400"/>
        </a:spcBef>
        <a:buClr>
          <a:schemeClr val="accent2"/>
        </a:buClr>
        <a:buFont typeface="+mj-lt"/>
        <a:buAutoNum type="alphaLcParenR"/>
        <a:defRPr sz="1800" kern="1200" baseline="0">
          <a:solidFill>
            <a:schemeClr val="tx1"/>
          </a:solidFill>
          <a:latin typeface="+mj-lt"/>
          <a:ea typeface="+mn-ea"/>
          <a:cs typeface="Tahoma" panose="020B0604030504040204" pitchFamily="34" charset="0"/>
        </a:defRPr>
      </a:lvl7pPr>
      <a:lvl8pPr marL="0" indent="0" algn="l" defTabSz="914400" rtl="0" eaLnBrk="1" latinLnBrk="0" hangingPunct="1">
        <a:lnSpc>
          <a:spcPct val="100000"/>
        </a:lnSpc>
        <a:spcBef>
          <a:spcPts val="600"/>
        </a:spcBef>
        <a:buFont typeface="Arial" panose="020B0604020202020204" pitchFamily="34" charset="0"/>
        <a:buNone/>
        <a:defRPr sz="1600" kern="1200" baseline="0">
          <a:solidFill>
            <a:schemeClr val="tx1"/>
          </a:solidFill>
          <a:latin typeface="+mj-lt"/>
          <a:ea typeface="+mn-ea"/>
          <a:cs typeface="Tahoma" panose="020B060403050404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A4A3A4"/>
          </p15:clr>
        </p15:guide>
        <p15:guide id="2" orient="horz" pos="3960">
          <p15:clr>
            <a:srgbClr val="F26B43"/>
          </p15:clr>
        </p15:guide>
        <p15:guide id="3" orient="horz" pos="345">
          <p15:clr>
            <a:srgbClr val="F26B43"/>
          </p15:clr>
        </p15:guide>
        <p15:guide id="4" pos="336">
          <p15:clr>
            <a:srgbClr val="F26B43"/>
          </p15:clr>
        </p15:guide>
        <p15:guide id="5" pos="7334">
          <p15:clr>
            <a:srgbClr val="F26B43"/>
          </p15:clr>
        </p15:guide>
        <p15:guide id="6" orient="horz" pos="1192">
          <p15:clr>
            <a:srgbClr val="A4A3A4"/>
          </p15:clr>
        </p15:guide>
        <p15:guide id="7" orient="horz" pos="960">
          <p15:clr>
            <a:srgbClr val="A4A3A4"/>
          </p15:clr>
        </p15:guide>
        <p15:guide id="9" orient="horz" pos="1420">
          <p15:clr>
            <a:srgbClr val="A4A3A4"/>
          </p15:clr>
        </p15:guide>
        <p15:guide id="12" orient="horz" pos="2160">
          <p15:clr>
            <a:srgbClr val="A4A3A4"/>
          </p15:clr>
        </p15:guide>
        <p15:guide id="13" orient="horz" pos="632">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969" y="6454145"/>
            <a:ext cx="9413021"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dirty="0">
              <a:solidFill>
                <a:prstClr val="black"/>
              </a:solidFill>
            </a:endParaRPr>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17083"/>
            <a:ext cx="9238598" cy="195430"/>
          </a:xfrm>
          <a:prstGeom prst="rect">
            <a:avLst/>
          </a:prstGeom>
          <a:noFill/>
        </p:spPr>
        <p:txBody>
          <a:bodyPr anchor="ctr"/>
          <a:lstStyle/>
          <a:p>
            <a:pPr>
              <a:defRPr/>
            </a:pPr>
            <a:r>
              <a:rPr lang="en-GB" sz="1300" b="0" dirty="0">
                <a:solidFill>
                  <a:prstClr val="black"/>
                </a:solidFill>
              </a:rPr>
              <a:t>  Welcome to the exciting world of 3GPP SA5 – ETSI/3GPP Webinar 2 November 2021</a:t>
            </a:r>
            <a:endParaRPr lang="en-GB" sz="1067" b="0" spc="400" dirty="0">
              <a:solidFill>
                <a:prstClr val="white"/>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prstClr val="white"/>
                </a:solidFill>
              </a:rPr>
              <a:t>© 3GPP 2012</a:t>
            </a:r>
            <a:endParaRPr lang="en-GB" altLang="en-US" sz="1333" dirty="0">
              <a:solidFill>
                <a:prstClr val="black"/>
              </a:solidFill>
            </a:endParaRPr>
          </a:p>
        </p:txBody>
      </p:sp>
      <p:pic>
        <p:nvPicPr>
          <p:cNvPr id="1031" name="Picture 10" descr="3GPP_TM_RD.jpg"/>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625492"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solidFill>
                  <a:prstClr val="black"/>
                </a:solidFill>
              </a:rPr>
              <a:t>© 20</a:t>
            </a:r>
            <a:r>
              <a:rPr lang="en-US" altLang="zh-CN" sz="1067" dirty="0">
                <a:solidFill>
                  <a:prstClr val="black"/>
                </a:solidFill>
              </a:rPr>
              <a:t>21</a:t>
            </a:r>
            <a:endParaRPr lang="en-GB" altLang="en-US" sz="1067" dirty="0">
              <a:solidFill>
                <a:prstClr val="black"/>
              </a:solidFill>
            </a:endParaRP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solidFill>
                  <a:prstClr val="black"/>
                </a:solidFill>
              </a:rPr>
              <a:pPr algn="ctr">
                <a:defRPr/>
              </a:pPr>
              <a:t>‹#›</a:t>
            </a:fld>
            <a:endParaRPr lang="en-GB" altLang="en-US" sz="1333" b="1" dirty="0">
              <a:solidFill>
                <a:prstClr val="black"/>
              </a:solidFill>
            </a:endParaRPr>
          </a:p>
          <a:p>
            <a:pPr>
              <a:defRPr/>
            </a:pPr>
            <a:endParaRPr lang="en-GB" altLang="en-US" sz="1333" dirty="0">
              <a:solidFill>
                <a:prstClr val="black"/>
              </a:solidFill>
            </a:endParaRPr>
          </a:p>
        </p:txBody>
      </p:sp>
    </p:spTree>
    <p:extLst>
      <p:ext uri="{BB962C8B-B14F-4D97-AF65-F5344CB8AC3E}">
        <p14:creationId xmlns:p14="http://schemas.microsoft.com/office/powerpoint/2010/main" val="1995006383"/>
      </p:ext>
    </p:extLst>
  </p:cSld>
  <p:clrMap bg1="lt1" tx1="dk1" bg2="lt2" tx2="dk2" accent1="accent1" accent2="accent2" accent3="accent3" accent4="accent4" accent5="accent5" accent6="accent6" hlink="hlink" folHlink="folHlink"/>
  <p:sldLayoutIdLst>
    <p:sldLayoutId id="2147485394" r:id="rId1"/>
    <p:sldLayoutId id="2147485395" r:id="rId2"/>
    <p:sldLayoutId id="2147485396" r:id="rId3"/>
    <p:sldLayoutId id="2147485397" r:id="rId4"/>
    <p:sldLayoutId id="2147485398" r:id="rId5"/>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17.wmf"/></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2.jpeg"/><Relationship Id="rId4" Type="http://schemas.openxmlformats.org/officeDocument/2006/relationships/image" Target="../media/image19.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image" Target="../media/image21.emf"/><Relationship Id="rId5" Type="http://schemas.openxmlformats.org/officeDocument/2006/relationships/oleObject" Target="../embeddings/oleObject3.bin"/><Relationship Id="rId4" Type="http://schemas.openxmlformats.org/officeDocument/2006/relationships/image" Target="../media/image20.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2.jpeg"/><Relationship Id="rId4" Type="http://schemas.openxmlformats.org/officeDocument/2006/relationships/image" Target="../media/image22.emf"/></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5.vml"/><Relationship Id="rId5" Type="http://schemas.openxmlformats.org/officeDocument/2006/relationships/image" Target="../media/image2.jpeg"/><Relationship Id="rId4" Type="http://schemas.openxmlformats.org/officeDocument/2006/relationships/image" Target="../media/image24.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image" Target="../media/image2.jpeg"/><Relationship Id="rId5" Type="http://schemas.openxmlformats.org/officeDocument/2006/relationships/image" Target="../media/image3.emf"/><Relationship Id="rId4" Type="http://schemas.openxmlformats.org/officeDocument/2006/relationships/image" Target="../media/image25.emf"/></Relationships>
</file>

<file path=ppt/slides/_rels/slide2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image" Target="../media/image26.emf"/><Relationship Id="rId5" Type="http://schemas.openxmlformats.org/officeDocument/2006/relationships/oleObject" Target="../embeddings/Microsoft_Visio_2003-2010_Drawing.vsd"/><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30.emf"/><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oleObject" Target="../embeddings/oleObject7.bin"/><Relationship Id="rId5" Type="http://schemas.openxmlformats.org/officeDocument/2006/relationships/image" Target="../media/image29.emf"/><Relationship Id="rId4" Type="http://schemas.openxmlformats.org/officeDocument/2006/relationships/oleObject" Target="../embeddings/oleObject6.bin"/></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4.xml"/><Relationship Id="rId1" Type="http://schemas.openxmlformats.org/officeDocument/2006/relationships/vmlDrawing" Target="../drawings/vmlDrawing9.vml"/><Relationship Id="rId5" Type="http://schemas.openxmlformats.org/officeDocument/2006/relationships/image" Target="../media/image31.emf"/><Relationship Id="rId4" Type="http://schemas.openxmlformats.org/officeDocument/2006/relationships/oleObject" Target="../embeddings/oleObject8.bin"/></Relationships>
</file>

<file path=ppt/slides/_rels/slide28.xml.rels><?xml version="1.0" encoding="UTF-8" standalone="yes"?>
<Relationships xmlns="http://schemas.openxmlformats.org/package/2006/relationships"><Relationship Id="rId3" Type="http://schemas.openxmlformats.org/officeDocument/2006/relationships/hyperlink" Target="https://github.com/OAI/OpenAPI-Specification/blob/master/versions/3.0.0.md" TargetMode="External"/><Relationship Id="rId2" Type="http://schemas.openxmlformats.org/officeDocument/2006/relationships/image" Target="../media/image3.emf"/><Relationship Id="rId1" Type="http://schemas.openxmlformats.org/officeDocument/2006/relationships/slideLayout" Target="../slideLayouts/slideLayout4.xml"/><Relationship Id="rId4" Type="http://schemas.openxmlformats.org/officeDocument/2006/relationships/image" Target="../media/image32.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11.jpeg"/><Relationship Id="rId7"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13.jpeg"/><Relationship Id="rId5" Type="http://schemas.openxmlformats.org/officeDocument/2006/relationships/hyperlink" Target="https://www.3gpp.org/about-3gpp/15-bodies-with-which-3gpp-has" TargetMode="External"/><Relationship Id="rId4" Type="http://schemas.openxmlformats.org/officeDocument/2006/relationships/image" Target="../media/image12.jpeg"/></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xml"/><Relationship Id="rId1" Type="http://schemas.openxmlformats.org/officeDocument/2006/relationships/vmlDrawing" Target="../drawings/vmlDrawing10.vml"/><Relationship Id="rId6" Type="http://schemas.openxmlformats.org/officeDocument/2006/relationships/image" Target="../media/image2.jpeg"/><Relationship Id="rId5" Type="http://schemas.openxmlformats.org/officeDocument/2006/relationships/image" Target="../media/image33.emf"/><Relationship Id="rId4" Type="http://schemas.openxmlformats.org/officeDocument/2006/relationships/package" Target="../embeddings/Microsoft_Visio_Drawing1.vsdx"/></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notesSlide" Target="../notesSlides/notesSlide9.xml"/><Relationship Id="rId7" Type="http://schemas.openxmlformats.org/officeDocument/2006/relationships/image" Target="../media/image35.emf"/><Relationship Id="rId2" Type="http://schemas.openxmlformats.org/officeDocument/2006/relationships/slideLayout" Target="../slideLayouts/slideLayout9.xml"/><Relationship Id="rId1" Type="http://schemas.openxmlformats.org/officeDocument/2006/relationships/vmlDrawing" Target="../drawings/vmlDrawing11.vml"/><Relationship Id="rId6" Type="http://schemas.openxmlformats.org/officeDocument/2006/relationships/oleObject" Target="../embeddings/oleObject10.bin"/><Relationship Id="rId5" Type="http://schemas.openxmlformats.org/officeDocument/2006/relationships/image" Target="../media/image34.emf"/><Relationship Id="rId4" Type="http://schemas.openxmlformats.org/officeDocument/2006/relationships/oleObject" Target="../embeddings/oleObject9.bin"/><Relationship Id="rId9"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8.png"/></Relationships>
</file>

<file path=ppt/slides/_rels/slide3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hyperlink" Target="mailto:info@3gpp.org" TargetMode="External"/><Relationship Id="rId7" Type="http://schemas.openxmlformats.org/officeDocument/2006/relationships/image" Target="../media/image2.jpeg"/><Relationship Id="rId2" Type="http://schemas.openxmlformats.org/officeDocument/2006/relationships/image" Target="../media/image36.jpeg"/><Relationship Id="rId1" Type="http://schemas.openxmlformats.org/officeDocument/2006/relationships/slideLayout" Target="../slideLayouts/slideLayout8.xml"/><Relationship Id="rId6" Type="http://schemas.openxmlformats.org/officeDocument/2006/relationships/image" Target="../media/image38.jpeg"/><Relationship Id="rId5" Type="http://schemas.openxmlformats.org/officeDocument/2006/relationships/image" Target="../media/image37.png"/><Relationship Id="rId4" Type="http://schemas.openxmlformats.org/officeDocument/2006/relationships/hyperlink" Target="mailto:gerald.goermer@matrixx.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מציין מיקום טקסט 4">
            <a:extLst>
              <a:ext uri="{FF2B5EF4-FFF2-40B4-BE49-F238E27FC236}">
                <a16:creationId xmlns:a16="http://schemas.microsoft.com/office/drawing/2014/main" id="{70EFC105-4126-4095-9808-AAFCC9AA83CD}"/>
              </a:ext>
            </a:extLst>
          </p:cNvPr>
          <p:cNvSpPr>
            <a:spLocks noGrp="1"/>
          </p:cNvSpPr>
          <p:nvPr>
            <p:ph type="body" sz="quarter" idx="16"/>
          </p:nvPr>
        </p:nvSpPr>
        <p:spPr>
          <a:xfrm>
            <a:off x="9207332" y="5630567"/>
            <a:ext cx="2037913" cy="360000"/>
          </a:xfrm>
        </p:spPr>
        <p:txBody>
          <a:bodyPr/>
          <a:lstStyle/>
          <a:p>
            <a:r>
              <a:rPr lang="en-US" dirty="0"/>
              <a:t>2.11.2021</a:t>
            </a:r>
          </a:p>
        </p:txBody>
      </p:sp>
      <p:sp>
        <p:nvSpPr>
          <p:cNvPr id="2" name="כותרת 1">
            <a:extLst>
              <a:ext uri="{FF2B5EF4-FFF2-40B4-BE49-F238E27FC236}">
                <a16:creationId xmlns:a16="http://schemas.microsoft.com/office/drawing/2014/main" id="{4A59707F-057E-4A2B-8139-5C96DDFC9F5E}"/>
              </a:ext>
            </a:extLst>
          </p:cNvPr>
          <p:cNvSpPr>
            <a:spLocks noGrp="1"/>
          </p:cNvSpPr>
          <p:nvPr>
            <p:ph type="ctrTitle"/>
          </p:nvPr>
        </p:nvSpPr>
        <p:spPr>
          <a:xfrm>
            <a:off x="596613" y="3429000"/>
            <a:ext cx="11773472" cy="1408626"/>
          </a:xfrm>
        </p:spPr>
        <p:txBody>
          <a:bodyPr/>
          <a:lstStyle/>
          <a:p>
            <a:r>
              <a:rPr lang="en-US" dirty="0"/>
              <a:t>5G Charging in 3GPP</a:t>
            </a:r>
            <a:br>
              <a:rPr lang="en-US" dirty="0"/>
            </a:br>
            <a:endParaRPr lang="en-US" dirty="0"/>
          </a:p>
        </p:txBody>
      </p:sp>
      <p:sp>
        <p:nvSpPr>
          <p:cNvPr id="3" name="מציין מיקום טקסט 2">
            <a:extLst>
              <a:ext uri="{FF2B5EF4-FFF2-40B4-BE49-F238E27FC236}">
                <a16:creationId xmlns:a16="http://schemas.microsoft.com/office/drawing/2014/main" id="{383F8D3C-4FCC-45C2-A491-65EFF4E00AA8}"/>
              </a:ext>
            </a:extLst>
          </p:cNvPr>
          <p:cNvSpPr>
            <a:spLocks noGrp="1"/>
          </p:cNvSpPr>
          <p:nvPr>
            <p:ph type="body" sz="quarter" idx="13"/>
          </p:nvPr>
        </p:nvSpPr>
        <p:spPr>
          <a:xfrm>
            <a:off x="3216000" y="5207082"/>
            <a:ext cx="2880000" cy="702821"/>
          </a:xfrm>
        </p:spPr>
        <p:txBody>
          <a:bodyPr/>
          <a:lstStyle/>
          <a:p>
            <a:r>
              <a:rPr lang="en-US" sz="1800" dirty="0"/>
              <a:t>Chen Shan</a:t>
            </a:r>
            <a:br>
              <a:rPr lang="en-US" sz="1800" b="0" dirty="0"/>
            </a:br>
            <a:r>
              <a:rPr lang="en-US" sz="1800" b="0" dirty="0"/>
              <a:t>SA5 Charging Vice Chair (Huawei)</a:t>
            </a:r>
          </a:p>
        </p:txBody>
      </p:sp>
      <p:sp>
        <p:nvSpPr>
          <p:cNvPr id="4" name="מציין מיקום טקסט 3">
            <a:extLst>
              <a:ext uri="{FF2B5EF4-FFF2-40B4-BE49-F238E27FC236}">
                <a16:creationId xmlns:a16="http://schemas.microsoft.com/office/drawing/2014/main" id="{8156C221-E8FE-4FCC-B9EC-0C922B7AB2C1}"/>
              </a:ext>
            </a:extLst>
          </p:cNvPr>
          <p:cNvSpPr>
            <a:spLocks noGrp="1"/>
          </p:cNvSpPr>
          <p:nvPr>
            <p:ph type="body" sz="quarter" idx="17"/>
          </p:nvPr>
        </p:nvSpPr>
        <p:spPr>
          <a:xfrm>
            <a:off x="7222942" y="4845965"/>
            <a:ext cx="4119728" cy="325683"/>
          </a:xfrm>
        </p:spPr>
        <p:txBody>
          <a:bodyPr/>
          <a:lstStyle/>
          <a:p>
            <a:r>
              <a:rPr lang="en-US" dirty="0"/>
              <a:t>3GPP SA5 Webinar – Part 2: Charging</a:t>
            </a:r>
          </a:p>
        </p:txBody>
      </p:sp>
      <p:sp>
        <p:nvSpPr>
          <p:cNvPr id="6" name="מציין מיקום טקסט 2">
            <a:extLst>
              <a:ext uri="{FF2B5EF4-FFF2-40B4-BE49-F238E27FC236}">
                <a16:creationId xmlns:a16="http://schemas.microsoft.com/office/drawing/2014/main" id="{B7EF97A2-B684-4DAE-952A-D29C87EB8E28}"/>
              </a:ext>
            </a:extLst>
          </p:cNvPr>
          <p:cNvSpPr txBox="1">
            <a:spLocks/>
          </p:cNvSpPr>
          <p:nvPr/>
        </p:nvSpPr>
        <p:spPr>
          <a:xfrm>
            <a:off x="946755" y="5207083"/>
            <a:ext cx="2880000" cy="972044"/>
          </a:xfrm>
          <a:prstGeom prst="rect">
            <a:avLst/>
          </a:prstGeom>
        </p:spPr>
        <p:txBody>
          <a:bodyPr vert="horz" lIns="108878" tIns="54439" rIns="108878" bIns="54439" rtlCol="0">
            <a:noAutofit/>
          </a:bodyPr>
          <a:lstStyle>
            <a:lvl1pPr marL="0" indent="0" algn="l" defTabSz="914400" rtl="0" eaLnBrk="1" latinLnBrk="0" hangingPunct="1">
              <a:lnSpc>
                <a:spcPct val="100000"/>
              </a:lnSpc>
              <a:spcBef>
                <a:spcPts val="1800"/>
              </a:spcBef>
              <a:buFont typeface="Wingdings" panose="05000000000000000000" pitchFamily="2" charset="2"/>
              <a:buNone/>
              <a:defRPr lang="en-US" sz="2000" b="1" kern="1200" baseline="0" dirty="0">
                <a:solidFill>
                  <a:schemeClr val="accent1"/>
                </a:solidFill>
                <a:latin typeface="+mn-lt"/>
                <a:ea typeface="+mn-ea"/>
                <a:cs typeface="Tahoma" panose="020B0604030504040204" pitchFamily="34" charset="0"/>
              </a:defRPr>
            </a:lvl1pPr>
            <a:lvl2pPr marL="360000" indent="-360000" algn="l" defTabSz="914400" rtl="0" eaLnBrk="1" latinLnBrk="0" hangingPunct="1">
              <a:lnSpc>
                <a:spcPct val="100000"/>
              </a:lnSpc>
              <a:spcBef>
                <a:spcPts val="1200"/>
              </a:spcBef>
              <a:buClr>
                <a:schemeClr val="accent3"/>
              </a:buClr>
              <a:buSzPct val="93000"/>
              <a:buFontTx/>
              <a:buBlip>
                <a:blip r:embed="rId2"/>
              </a:buBlip>
              <a:defRPr sz="2400" kern="1200" baseline="0">
                <a:solidFill>
                  <a:schemeClr val="tx1"/>
                </a:solidFill>
                <a:latin typeface="+mj-lt"/>
                <a:ea typeface="+mn-ea"/>
                <a:cs typeface="Tahoma" panose="020B0604030504040204" pitchFamily="34" charset="0"/>
              </a:defRPr>
            </a:lvl2pPr>
            <a:lvl3pPr marL="720000" indent="-360000" algn="l" defTabSz="914400" rtl="0" eaLnBrk="1" latinLnBrk="0" hangingPunct="1">
              <a:lnSpc>
                <a:spcPct val="100000"/>
              </a:lnSpc>
              <a:spcBef>
                <a:spcPts val="600"/>
              </a:spcBef>
              <a:buClr>
                <a:schemeClr val="accent2"/>
              </a:buClr>
              <a:buSzPct val="93000"/>
              <a:buFontTx/>
              <a:buBlip>
                <a:blip r:embed="rId2"/>
              </a:buBlip>
              <a:defRPr sz="2000" kern="1200" baseline="0">
                <a:solidFill>
                  <a:schemeClr val="tx1"/>
                </a:solidFill>
                <a:latin typeface="+mj-lt"/>
                <a:ea typeface="+mn-ea"/>
                <a:cs typeface="Tahoma" panose="020B0604030504040204" pitchFamily="34" charset="0"/>
              </a:defRPr>
            </a:lvl3pPr>
            <a:lvl4pPr marL="1008000" indent="-288000" algn="l" defTabSz="914400" rtl="0" eaLnBrk="1" latinLnBrk="0" hangingPunct="1">
              <a:lnSpc>
                <a:spcPct val="100000"/>
              </a:lnSpc>
              <a:spcBef>
                <a:spcPts val="400"/>
              </a:spcBef>
              <a:buClr>
                <a:schemeClr val="accent2"/>
              </a:buClr>
              <a:buSzPct val="93000"/>
              <a:buFontTx/>
              <a:buBlip>
                <a:blip r:embed="rId2"/>
              </a:buBlip>
              <a:defRPr sz="1800" kern="1200" baseline="0">
                <a:solidFill>
                  <a:schemeClr val="tx1"/>
                </a:solidFill>
                <a:latin typeface="+mj-lt"/>
                <a:ea typeface="+mn-ea"/>
                <a:cs typeface="Tahoma" panose="020B0604030504040204" pitchFamily="34" charset="0"/>
              </a:defRPr>
            </a:lvl4pPr>
            <a:lvl5pPr marL="360000" indent="-360000" algn="l" defTabSz="914400" rtl="0" eaLnBrk="1" latinLnBrk="0" hangingPunct="1">
              <a:lnSpc>
                <a:spcPct val="100000"/>
              </a:lnSpc>
              <a:spcBef>
                <a:spcPts val="1200"/>
              </a:spcBef>
              <a:buClr>
                <a:schemeClr val="accent2"/>
              </a:buClr>
              <a:buFont typeface="+mj-lt"/>
              <a:buAutoNum type="arabicPeriod"/>
              <a:defRPr sz="2400" kern="1200" baseline="0">
                <a:solidFill>
                  <a:schemeClr val="tx1"/>
                </a:solidFill>
                <a:latin typeface="+mj-lt"/>
                <a:ea typeface="+mn-ea"/>
                <a:cs typeface="Tahoma" panose="020B0604030504040204" pitchFamily="34" charset="0"/>
              </a:defRPr>
            </a:lvl5pPr>
            <a:lvl6pPr marL="720000" indent="-360000" algn="l" defTabSz="914400" rtl="0" eaLnBrk="1" latinLnBrk="0" hangingPunct="1">
              <a:lnSpc>
                <a:spcPct val="100000"/>
              </a:lnSpc>
              <a:spcBef>
                <a:spcPts val="600"/>
              </a:spcBef>
              <a:buClr>
                <a:schemeClr val="accent2"/>
              </a:buClr>
              <a:buFont typeface="+mj-lt"/>
              <a:buAutoNum type="arabicParenR"/>
              <a:defRPr sz="2000" kern="1200" baseline="0">
                <a:solidFill>
                  <a:schemeClr val="tx1"/>
                </a:solidFill>
                <a:latin typeface="+mj-lt"/>
                <a:ea typeface="+mn-ea"/>
                <a:cs typeface="Tahoma" panose="020B0604030504040204" pitchFamily="34" charset="0"/>
              </a:defRPr>
            </a:lvl6pPr>
            <a:lvl7pPr marL="1008000" indent="-288000" algn="l" defTabSz="914400" rtl="0" eaLnBrk="1" latinLnBrk="0" hangingPunct="1">
              <a:lnSpc>
                <a:spcPct val="100000"/>
              </a:lnSpc>
              <a:spcBef>
                <a:spcPts val="400"/>
              </a:spcBef>
              <a:buClr>
                <a:schemeClr val="accent2"/>
              </a:buClr>
              <a:buFont typeface="+mj-lt"/>
              <a:buAutoNum type="alphaLcParenR"/>
              <a:defRPr sz="1800" kern="1200" baseline="0">
                <a:solidFill>
                  <a:schemeClr val="tx1"/>
                </a:solidFill>
                <a:latin typeface="+mj-lt"/>
                <a:ea typeface="+mn-ea"/>
                <a:cs typeface="Tahoma" panose="020B0604030504040204" pitchFamily="34" charset="0"/>
              </a:defRPr>
            </a:lvl7pPr>
            <a:lvl8pPr marL="0" indent="0" algn="l" defTabSz="914400" rtl="0" eaLnBrk="1" latinLnBrk="0" hangingPunct="1">
              <a:lnSpc>
                <a:spcPct val="100000"/>
              </a:lnSpc>
              <a:spcBef>
                <a:spcPts val="600"/>
              </a:spcBef>
              <a:buFont typeface="Arial" panose="020B0604020202020204" pitchFamily="34" charset="0"/>
              <a:buNone/>
              <a:defRPr sz="1600" kern="1200" baseline="0">
                <a:solidFill>
                  <a:schemeClr val="tx1"/>
                </a:solidFill>
                <a:latin typeface="+mj-lt"/>
                <a:ea typeface="+mn-ea"/>
                <a:cs typeface="Tahoma" panose="020B060403050404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Bef>
                <a:spcPts val="0"/>
              </a:spcBef>
              <a:spcAft>
                <a:spcPts val="0"/>
              </a:spcAft>
            </a:pPr>
            <a:r>
              <a:rPr lang="en-GB" sz="1800" dirty="0"/>
              <a:t>Gerald Görmer </a:t>
            </a:r>
            <a:br>
              <a:rPr lang="en-GB" sz="1800" b="0" dirty="0"/>
            </a:br>
            <a:r>
              <a:rPr lang="en-US" sz="1800" b="0" dirty="0"/>
              <a:t>SA5 Charging Chair </a:t>
            </a:r>
            <a:br>
              <a:rPr lang="en-US" sz="1800" b="0" dirty="0"/>
            </a:br>
            <a:r>
              <a:rPr lang="en-GB" sz="1800" b="0"/>
              <a:t>SA5 Vice Chair </a:t>
            </a:r>
            <a:br>
              <a:rPr lang="en-GB" sz="1800" b="0"/>
            </a:br>
            <a:r>
              <a:rPr lang="en-GB" sz="1800" b="0"/>
              <a:t>(</a:t>
            </a:r>
            <a:r>
              <a:rPr lang="en-GB" sz="1800" b="0" dirty="0"/>
              <a:t>MATRIXX Software)</a:t>
            </a:r>
          </a:p>
        </p:txBody>
      </p:sp>
    </p:spTree>
    <p:extLst>
      <p:ext uri="{BB962C8B-B14F-4D97-AF65-F5344CB8AC3E}">
        <p14:creationId xmlns:p14="http://schemas.microsoft.com/office/powerpoint/2010/main" val="16577944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2B9C8CE-3A0C-4907-896D-F6AF79A56696}"/>
              </a:ext>
            </a:extLst>
          </p:cNvPr>
          <p:cNvSpPr/>
          <p:nvPr/>
        </p:nvSpPr>
        <p:spPr>
          <a:xfrm>
            <a:off x="0" y="1245704"/>
            <a:ext cx="9740348" cy="51432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4A48AE94-B22F-44D7-B891-192FA9BDD66C}"/>
              </a:ext>
            </a:extLst>
          </p:cNvPr>
          <p:cNvSpPr>
            <a:spLocks noGrp="1"/>
          </p:cNvSpPr>
          <p:nvPr>
            <p:ph type="title"/>
          </p:nvPr>
        </p:nvSpPr>
        <p:spPr>
          <a:xfrm>
            <a:off x="609759" y="301206"/>
            <a:ext cx="9525657" cy="866110"/>
          </a:xfrm>
        </p:spPr>
        <p:txBody>
          <a:bodyPr/>
          <a:lstStyle/>
          <a:p>
            <a:r>
              <a:rPr lang="en-GB" altLang="en-US" dirty="0">
                <a:solidFill>
                  <a:srgbClr val="FF0000"/>
                </a:solidFill>
              </a:rPr>
              <a:t>Business Paradigma</a:t>
            </a:r>
            <a:endParaRPr lang="fr-FR" dirty="0">
              <a:solidFill>
                <a:srgbClr val="FF0000"/>
              </a:solidFill>
            </a:endParaRPr>
          </a:p>
        </p:txBody>
      </p:sp>
      <p:graphicFrame>
        <p:nvGraphicFramePr>
          <p:cNvPr id="5" name="Inhaltsplatzhalter 6">
            <a:extLst>
              <a:ext uri="{FF2B5EF4-FFF2-40B4-BE49-F238E27FC236}">
                <a16:creationId xmlns:a16="http://schemas.microsoft.com/office/drawing/2014/main" id="{F8F9571E-007F-4BCC-85D5-D9F98095E275}"/>
              </a:ext>
            </a:extLst>
          </p:cNvPr>
          <p:cNvGraphicFramePr>
            <a:graphicFrameLocks/>
          </p:cNvGraphicFramePr>
          <p:nvPr>
            <p:extLst>
              <p:ext uri="{D42A27DB-BD31-4B8C-83A1-F6EECF244321}">
                <p14:modId xmlns:p14="http://schemas.microsoft.com/office/powerpoint/2010/main" val="650505726"/>
              </p:ext>
            </p:extLst>
          </p:nvPr>
        </p:nvGraphicFramePr>
        <p:xfrm>
          <a:off x="462987" y="1346479"/>
          <a:ext cx="11354765" cy="4903596"/>
        </p:xfrm>
        <a:graphic>
          <a:graphicData uri="http://schemas.openxmlformats.org/drawingml/2006/table">
            <a:tbl>
              <a:tblPr/>
              <a:tblGrid>
                <a:gridCol w="2527747">
                  <a:extLst>
                    <a:ext uri="{9D8B030D-6E8A-4147-A177-3AD203B41FA5}">
                      <a16:colId xmlns:a16="http://schemas.microsoft.com/office/drawing/2014/main" val="1052323452"/>
                    </a:ext>
                  </a:extLst>
                </a:gridCol>
                <a:gridCol w="2779464">
                  <a:extLst>
                    <a:ext uri="{9D8B030D-6E8A-4147-A177-3AD203B41FA5}">
                      <a16:colId xmlns:a16="http://schemas.microsoft.com/office/drawing/2014/main" val="4142634284"/>
                    </a:ext>
                  </a:extLst>
                </a:gridCol>
                <a:gridCol w="2421983">
                  <a:extLst>
                    <a:ext uri="{9D8B030D-6E8A-4147-A177-3AD203B41FA5}">
                      <a16:colId xmlns:a16="http://schemas.microsoft.com/office/drawing/2014/main" val="310578063"/>
                    </a:ext>
                  </a:extLst>
                </a:gridCol>
                <a:gridCol w="3625571">
                  <a:extLst>
                    <a:ext uri="{9D8B030D-6E8A-4147-A177-3AD203B41FA5}">
                      <a16:colId xmlns:a16="http://schemas.microsoft.com/office/drawing/2014/main" val="349097988"/>
                    </a:ext>
                  </a:extLst>
                </a:gridCol>
              </a:tblGrid>
              <a:tr h="1434535">
                <a:tc>
                  <a:txBody>
                    <a:bodyPr/>
                    <a:lstStyle>
                      <a:lvl1pPr marL="0" algn="l" defTabSz="914400" rtl="0" eaLnBrk="1" latinLnBrk="0" hangingPunct="1">
                        <a:lnSpc>
                          <a:spcPct val="90000"/>
                        </a:lnSpc>
                        <a:spcBef>
                          <a:spcPts val="750"/>
                        </a:spcBef>
                        <a:defRPr sz="1900" kern="1200">
                          <a:solidFill>
                            <a:schemeClr val="tx1"/>
                          </a:solidFill>
                          <a:latin typeface="Calibri" panose="020F0502020204030204" pitchFamily="34" charset="0"/>
                        </a:defRPr>
                      </a:lvl1pPr>
                      <a:lvl2pPr marL="742950" indent="-285750" algn="l" defTabSz="914400" rtl="0" eaLnBrk="1" latinLnBrk="0" hangingPunct="1">
                        <a:lnSpc>
                          <a:spcPct val="90000"/>
                        </a:lnSpc>
                        <a:spcBef>
                          <a:spcPts val="375"/>
                        </a:spcBef>
                        <a:buClr>
                          <a:srgbClr val="C00000"/>
                        </a:buClr>
                        <a:buFont typeface="Arial" panose="020B0604020202020204" pitchFamily="34" charset="0"/>
                        <a:defRPr sz="1600" kern="1200">
                          <a:solidFill>
                            <a:schemeClr val="tx1"/>
                          </a:solidFill>
                          <a:latin typeface="Calibri" panose="020F0502020204030204" pitchFamily="34" charset="0"/>
                        </a:defRPr>
                      </a:lvl2pPr>
                      <a:lvl3pPr marL="1143000" indent="-228600" algn="l" defTabSz="9144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9144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4pPr>
                      <a:lvl5pPr marL="2057400" indent="-228600" algn="l" defTabSz="9144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5pPr>
                      <a:lvl6pPr marL="2514600" indent="-228600" algn="l" defTabSz="9144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6pPr>
                      <a:lvl7pPr marL="2971800" indent="-228600" algn="l" defTabSz="9144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7pPr>
                      <a:lvl8pPr marL="3429000" indent="-228600" algn="l" defTabSz="9144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8pPr>
                      <a:lvl9pPr marL="3886200" indent="-228600" algn="l" defTabSz="9144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fr-FR" sz="1800" b="1" i="0" u="none" strike="noStrike" cap="none" normalizeH="0" baseline="0" dirty="0">
                          <a:ln>
                            <a:noFill/>
                          </a:ln>
                          <a:solidFill>
                            <a:srgbClr val="FFFFFF"/>
                          </a:solidFill>
                          <a:effectLst/>
                          <a:latin typeface="Calibri" panose="020F0502020204030204" pitchFamily="34" charset="0"/>
                          <a:cs typeface="Arial" panose="020B0604020202020204" pitchFamily="34" charset="0"/>
                        </a:rPr>
                        <a:t>Charging Model</a:t>
                      </a:r>
                    </a:p>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fr-FR" sz="1800" b="1" i="0" u="none" strike="noStrike" cap="none" normalizeH="0" baseline="0" dirty="0">
                          <a:ln>
                            <a:noFill/>
                          </a:ln>
                          <a:solidFill>
                            <a:srgbClr val="FFFFFF"/>
                          </a:solidFill>
                          <a:effectLst/>
                          <a:latin typeface="Calibri" panose="020F0502020204030204" pitchFamily="34" charset="0"/>
                          <a:cs typeface="Arial" panose="020B0604020202020204" pitchFamily="34" charset="0"/>
                        </a:rPr>
                        <a:t>/</a:t>
                      </a:r>
                    </a:p>
                    <a:p>
                      <a:pPr marL="0" marR="0" lvl="0" indent="0" algn="r" defTabSz="914400" rtl="0" eaLnBrk="1" fontAlgn="base" latinLnBrk="0" hangingPunct="1">
                        <a:lnSpc>
                          <a:spcPct val="100000"/>
                        </a:lnSpc>
                        <a:spcBef>
                          <a:spcPct val="0"/>
                        </a:spcBef>
                        <a:spcAft>
                          <a:spcPct val="0"/>
                        </a:spcAft>
                        <a:buClrTx/>
                        <a:buSzTx/>
                        <a:buFontTx/>
                        <a:buNone/>
                        <a:tabLst/>
                      </a:pPr>
                      <a:r>
                        <a:rPr kumimoji="0" lang="de-DE" altLang="fr-FR" sz="1800" b="1" i="0" u="none" strike="noStrike" cap="none" normalizeH="0" baseline="0" dirty="0">
                          <a:ln>
                            <a:noFill/>
                          </a:ln>
                          <a:solidFill>
                            <a:srgbClr val="FFFFFF"/>
                          </a:solidFill>
                          <a:effectLst/>
                          <a:latin typeface="Calibri" panose="020F0502020204030204" pitchFamily="34" charset="0"/>
                          <a:cs typeface="Arial" panose="020B0604020202020204" pitchFamily="34" charset="0"/>
                        </a:rPr>
                        <a:t>Charging Method</a:t>
                      </a:r>
                    </a:p>
                  </a:txBody>
                  <a:tcPr marL="91448" marR="91448" marT="45718" marB="45718"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5B9BD5"/>
                    </a:solidFill>
                  </a:tcPr>
                </a:tc>
                <a:tc>
                  <a:txBody>
                    <a:bodyPr/>
                    <a:lstStyle>
                      <a:lvl1pPr marL="0" algn="l" defTabSz="685800" rtl="0" eaLnBrk="1" latinLnBrk="0" hangingPunct="1">
                        <a:lnSpc>
                          <a:spcPct val="90000"/>
                        </a:lnSpc>
                        <a:spcBef>
                          <a:spcPts val="750"/>
                        </a:spcBef>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Clr>
                          <a:srgbClr val="C00000"/>
                        </a:buClr>
                        <a:buFont typeface="Arial" panose="020B0604020202020204" pitchFamily="34" charset="0"/>
                        <a:defRPr sz="16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endParaRPr kumimoji="0" lang="de-DE" altLang="fr-FR" sz="1800" b="1" i="0" u="none" strike="noStrike" cap="none" normalizeH="0" baseline="0" dirty="0">
                        <a:ln>
                          <a:noFill/>
                        </a:ln>
                        <a:solidFill>
                          <a:srgbClr val="FFFFFF"/>
                        </a:solidFill>
                        <a:effectLst/>
                        <a:latin typeface="Calibri" panose="020F0502020204030204" pitchFamily="34" charset="0"/>
                        <a:cs typeface="Arial" panose="020B0604020202020204" pitchFamily="34" charset="0"/>
                      </a:endParaRPr>
                    </a:p>
                    <a:p>
                      <a:pPr marL="0" marR="0" lvl="0" indent="0" algn="ctr" defTabSz="685800" rtl="0" eaLnBrk="1" fontAlgn="base" latinLnBrk="0" hangingPunct="1">
                        <a:lnSpc>
                          <a:spcPct val="100000"/>
                        </a:lnSpc>
                        <a:spcBef>
                          <a:spcPct val="0"/>
                        </a:spcBef>
                        <a:spcAft>
                          <a:spcPct val="0"/>
                        </a:spcAft>
                        <a:buClrTx/>
                        <a:buSzTx/>
                        <a:buFontTx/>
                        <a:buNone/>
                        <a:tabLst/>
                      </a:pPr>
                      <a:r>
                        <a:rPr kumimoji="0" lang="de-DE" altLang="fr-FR" sz="1800" b="1" i="0" u="none" strike="noStrike" cap="none" normalizeH="0" baseline="0" dirty="0">
                          <a:ln>
                            <a:noFill/>
                          </a:ln>
                          <a:solidFill>
                            <a:srgbClr val="FFFFFF"/>
                          </a:solidFill>
                          <a:effectLst/>
                          <a:latin typeface="Calibri" panose="020F0502020204030204" pitchFamily="34" charset="0"/>
                          <a:cs typeface="Arial" panose="020B0604020202020204" pitchFamily="34" charset="0"/>
                        </a:rPr>
                        <a:t>Offline Charging</a:t>
                      </a:r>
                    </a:p>
                  </a:txBody>
                  <a:tcPr marL="91448" marR="91448" marT="45718" marB="45718"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5B9BD5"/>
                    </a:solidFill>
                  </a:tcPr>
                </a:tc>
                <a:tc>
                  <a:txBody>
                    <a:bodyPr/>
                    <a:lstStyle>
                      <a:lvl1pPr marL="0" algn="l" defTabSz="685800" rtl="0" eaLnBrk="1" latinLnBrk="0" hangingPunct="1">
                        <a:lnSpc>
                          <a:spcPct val="90000"/>
                        </a:lnSpc>
                        <a:spcBef>
                          <a:spcPts val="750"/>
                        </a:spcBef>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Clr>
                          <a:srgbClr val="C00000"/>
                        </a:buClr>
                        <a:buFont typeface="Arial" panose="020B0604020202020204" pitchFamily="34" charset="0"/>
                        <a:defRPr sz="16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endParaRPr kumimoji="0" lang="de-DE" altLang="fr-FR" sz="1800" b="1" i="0" u="none" strike="noStrike" cap="none" normalizeH="0" baseline="0">
                        <a:ln>
                          <a:noFill/>
                        </a:ln>
                        <a:solidFill>
                          <a:srgbClr val="FFFFFF"/>
                        </a:solidFill>
                        <a:effectLst/>
                        <a:latin typeface="Calibri" panose="020F0502020204030204" pitchFamily="34" charset="0"/>
                        <a:cs typeface="Arial" panose="020B0604020202020204" pitchFamily="34" charset="0"/>
                      </a:endParaRPr>
                    </a:p>
                    <a:p>
                      <a:pPr marL="0" marR="0" lvl="0" indent="0" algn="ctr" defTabSz="685800" rtl="0" eaLnBrk="1" fontAlgn="base" latinLnBrk="0" hangingPunct="1">
                        <a:lnSpc>
                          <a:spcPct val="100000"/>
                        </a:lnSpc>
                        <a:spcBef>
                          <a:spcPct val="0"/>
                        </a:spcBef>
                        <a:spcAft>
                          <a:spcPct val="0"/>
                        </a:spcAft>
                        <a:buClrTx/>
                        <a:buSzTx/>
                        <a:buFontTx/>
                        <a:buNone/>
                        <a:tabLst/>
                      </a:pPr>
                      <a:r>
                        <a:rPr kumimoji="0" lang="de-DE" altLang="fr-FR" sz="1800" b="1" i="0" u="none" strike="noStrike" cap="none" normalizeH="0" baseline="0">
                          <a:ln>
                            <a:noFill/>
                          </a:ln>
                          <a:solidFill>
                            <a:srgbClr val="FFFFFF"/>
                          </a:solidFill>
                          <a:effectLst/>
                          <a:latin typeface="Calibri" panose="020F0502020204030204" pitchFamily="34" charset="0"/>
                          <a:cs typeface="Arial" panose="020B0604020202020204" pitchFamily="34" charset="0"/>
                        </a:rPr>
                        <a:t>Online Charging</a:t>
                      </a:r>
                    </a:p>
                  </a:txBody>
                  <a:tcPr marL="91448" marR="91448" marT="45718" marB="45718"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5B9BD5"/>
                    </a:solidFill>
                  </a:tcPr>
                </a:tc>
                <a:tc>
                  <a:txBody>
                    <a:bodyPr/>
                    <a:lstStyle>
                      <a:lvl1pPr marL="0" algn="l" defTabSz="685800" rtl="0" eaLnBrk="1" latinLnBrk="0" hangingPunct="1">
                        <a:lnSpc>
                          <a:spcPct val="90000"/>
                        </a:lnSpc>
                        <a:spcBef>
                          <a:spcPts val="750"/>
                        </a:spcBef>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Clr>
                          <a:srgbClr val="C00000"/>
                        </a:buClr>
                        <a:buFont typeface="Arial" panose="020B0604020202020204" pitchFamily="34" charset="0"/>
                        <a:defRPr sz="16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endParaRPr kumimoji="0" lang="de-DE" altLang="fr-FR" sz="1800" b="1" i="0" u="none" strike="noStrike" cap="none" normalizeH="0" baseline="0" dirty="0">
                        <a:ln>
                          <a:noFill/>
                        </a:ln>
                        <a:solidFill>
                          <a:schemeClr val="bg2"/>
                        </a:solidFill>
                        <a:effectLst/>
                        <a:latin typeface="Calibri" panose="020F0502020204030204" pitchFamily="34" charset="0"/>
                        <a:cs typeface="Arial" panose="020B0604020202020204" pitchFamily="34" charset="0"/>
                      </a:endParaRPr>
                    </a:p>
                    <a:p>
                      <a:pPr marL="0" marR="0" lvl="0" indent="0" algn="ctr" defTabSz="685800" rtl="0" eaLnBrk="1" fontAlgn="base" latinLnBrk="0" hangingPunct="1">
                        <a:lnSpc>
                          <a:spcPct val="100000"/>
                        </a:lnSpc>
                        <a:spcBef>
                          <a:spcPct val="0"/>
                        </a:spcBef>
                        <a:spcAft>
                          <a:spcPct val="0"/>
                        </a:spcAft>
                        <a:buClrTx/>
                        <a:buSzTx/>
                        <a:buFontTx/>
                        <a:buNone/>
                        <a:tabLst/>
                      </a:pPr>
                      <a:r>
                        <a:rPr kumimoji="0" lang="de-DE" altLang="fr-FR" sz="1800" b="1" i="0" u="none" strike="noStrike" cap="none" normalizeH="0" baseline="0" dirty="0">
                          <a:ln>
                            <a:noFill/>
                          </a:ln>
                          <a:solidFill>
                            <a:schemeClr val="bg2"/>
                          </a:solidFill>
                          <a:effectLst/>
                          <a:latin typeface="Calibri" panose="020F0502020204030204" pitchFamily="34" charset="0"/>
                          <a:cs typeface="Arial" panose="020B0604020202020204" pitchFamily="34" charset="0"/>
                        </a:rPr>
                        <a:t>Converged </a:t>
                      </a:r>
                    </a:p>
                    <a:p>
                      <a:pPr marL="0" marR="0" lvl="0" indent="0" algn="ctr" defTabSz="685800" rtl="0" eaLnBrk="1" fontAlgn="base" latinLnBrk="0" hangingPunct="1">
                        <a:lnSpc>
                          <a:spcPct val="100000"/>
                        </a:lnSpc>
                        <a:spcBef>
                          <a:spcPct val="0"/>
                        </a:spcBef>
                        <a:spcAft>
                          <a:spcPct val="0"/>
                        </a:spcAft>
                        <a:buClrTx/>
                        <a:buSzTx/>
                        <a:buFontTx/>
                        <a:buNone/>
                        <a:tabLst/>
                      </a:pPr>
                      <a:r>
                        <a:rPr kumimoji="0" lang="de-DE" altLang="fr-FR" sz="1800" b="1" i="0" u="none" strike="noStrike" cap="none" normalizeH="0" baseline="0" dirty="0">
                          <a:ln>
                            <a:noFill/>
                          </a:ln>
                          <a:solidFill>
                            <a:schemeClr val="bg2"/>
                          </a:solidFill>
                          <a:effectLst/>
                          <a:latin typeface="Calibri" panose="020F0502020204030204" pitchFamily="34" charset="0"/>
                          <a:cs typeface="Arial" panose="020B0604020202020204" pitchFamily="34" charset="0"/>
                        </a:rPr>
                        <a:t>Charging</a:t>
                      </a:r>
                    </a:p>
                  </a:txBody>
                  <a:tcPr marL="91448" marR="91448" marT="45718" marB="45718"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F8971D"/>
                    </a:solidFill>
                  </a:tcPr>
                </a:tc>
                <a:extLst>
                  <a:ext uri="{0D108BD9-81ED-4DB2-BD59-A6C34878D82A}">
                    <a16:rowId xmlns:a16="http://schemas.microsoft.com/office/drawing/2014/main" val="300804604"/>
                  </a:ext>
                </a:extLst>
              </a:tr>
              <a:tr h="1652580">
                <a:tc>
                  <a:txBody>
                    <a:bodyPr/>
                    <a:lstStyle>
                      <a:lvl1pPr marL="0" algn="l" defTabSz="685800" rtl="0" eaLnBrk="1" latinLnBrk="0" hangingPunct="1">
                        <a:lnSpc>
                          <a:spcPct val="90000"/>
                        </a:lnSpc>
                        <a:spcBef>
                          <a:spcPts val="750"/>
                        </a:spcBef>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Clr>
                          <a:srgbClr val="C00000"/>
                        </a:buClr>
                        <a:buFont typeface="Arial" panose="020B0604020202020204" pitchFamily="34" charset="0"/>
                        <a:defRPr sz="16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endParaRPr kumimoji="0" lang="de-DE" altLang="fr-FR" sz="1800" b="0" i="0" u="none" strike="noStrike" cap="none" normalizeH="0" baseline="0" dirty="0">
                        <a:ln>
                          <a:noFill/>
                        </a:ln>
                        <a:solidFill>
                          <a:srgbClr val="000000"/>
                        </a:solidFill>
                        <a:effectLst/>
                        <a:latin typeface="Calibri" panose="020F0502020204030204" pitchFamily="34" charset="0"/>
                        <a:cs typeface="Arial" panose="020B0604020202020204" pitchFamily="34" charset="0"/>
                      </a:endParaRPr>
                    </a:p>
                    <a:p>
                      <a:pPr marL="0" marR="0" lvl="0" indent="0" algn="ctr" defTabSz="685800" rtl="0" eaLnBrk="1" fontAlgn="base" latinLnBrk="0" hangingPunct="1">
                        <a:lnSpc>
                          <a:spcPct val="100000"/>
                        </a:lnSpc>
                        <a:spcBef>
                          <a:spcPct val="0"/>
                        </a:spcBef>
                        <a:spcAft>
                          <a:spcPct val="0"/>
                        </a:spcAft>
                        <a:buClrTx/>
                        <a:buSzTx/>
                        <a:buFontTx/>
                        <a:buNone/>
                        <a:tabLst/>
                      </a:pPr>
                      <a:endParaRPr kumimoji="0" lang="de-DE" altLang="fr-FR" sz="1800" b="0" i="0" u="none" strike="noStrike" cap="none" normalizeH="0" baseline="0" dirty="0">
                        <a:ln>
                          <a:noFill/>
                        </a:ln>
                        <a:solidFill>
                          <a:srgbClr val="000000"/>
                        </a:solidFill>
                        <a:effectLst/>
                        <a:latin typeface="Calibri" panose="020F0502020204030204" pitchFamily="34" charset="0"/>
                        <a:cs typeface="Arial" panose="020B0604020202020204" pitchFamily="34" charset="0"/>
                      </a:endParaRPr>
                    </a:p>
                    <a:p>
                      <a:pPr marL="0" marR="0" lvl="0" indent="0" algn="ctr" defTabSz="685800" rtl="0" eaLnBrk="1" fontAlgn="base" latinLnBrk="0" hangingPunct="1">
                        <a:lnSpc>
                          <a:spcPct val="100000"/>
                        </a:lnSpc>
                        <a:spcBef>
                          <a:spcPct val="0"/>
                        </a:spcBef>
                        <a:spcAft>
                          <a:spcPct val="0"/>
                        </a:spcAft>
                        <a:buClrTx/>
                        <a:buSzTx/>
                        <a:buFontTx/>
                        <a:buNone/>
                        <a:tabLst/>
                      </a:pPr>
                      <a:r>
                        <a:rPr kumimoji="0" lang="de-DE" altLang="fr-FR" sz="1800" b="0" i="0" u="none" strike="noStrike" cap="none" normalizeH="0" baseline="0" dirty="0">
                          <a:ln>
                            <a:noFill/>
                          </a:ln>
                          <a:solidFill>
                            <a:srgbClr val="000000"/>
                          </a:solidFill>
                          <a:effectLst/>
                          <a:latin typeface="Calibri" panose="020F0502020204030204" pitchFamily="34" charset="0"/>
                          <a:cs typeface="Arial" panose="020B0604020202020204" pitchFamily="34" charset="0"/>
                        </a:rPr>
                        <a:t>Post-Paid </a:t>
                      </a:r>
                    </a:p>
                  </a:txBody>
                  <a:tcPr marL="91448" marR="91448" marT="45718" marB="45718"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D2DEEF"/>
                    </a:solidFill>
                  </a:tcPr>
                </a:tc>
                <a:tc>
                  <a:txBody>
                    <a:bodyPr/>
                    <a:lstStyle>
                      <a:lvl1pPr marL="0" algn="l" defTabSz="685800" rtl="0" eaLnBrk="1" latinLnBrk="0" hangingPunct="1">
                        <a:lnSpc>
                          <a:spcPct val="90000"/>
                        </a:lnSpc>
                        <a:spcBef>
                          <a:spcPts val="750"/>
                        </a:spcBef>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Clr>
                          <a:srgbClr val="C00000"/>
                        </a:buClr>
                        <a:buFont typeface="Arial" panose="020B0604020202020204" pitchFamily="34" charset="0"/>
                        <a:defRPr sz="16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de-DE" altLang="fr-FR" sz="1800" b="0" i="0" u="none" strike="noStrike" cap="none" normalizeH="0" baseline="0" dirty="0">
                          <a:ln>
                            <a:noFill/>
                          </a:ln>
                          <a:solidFill>
                            <a:srgbClr val="000000"/>
                          </a:solidFill>
                          <a:effectLst/>
                          <a:latin typeface="Calibri" panose="020F0502020204030204" pitchFamily="34" charset="0"/>
                          <a:cs typeface="Arial" panose="020B0604020202020204" pitchFamily="34" charset="0"/>
                        </a:rPr>
                        <a:t>Collection and </a:t>
                      </a:r>
                      <a:r>
                        <a:rPr kumimoji="0" lang="de-DE" altLang="fr-FR" sz="1800" b="0" i="0" u="none" strike="noStrike" kern="1200" cap="none" normalizeH="0" baseline="0" dirty="0">
                          <a:ln>
                            <a:noFill/>
                          </a:ln>
                          <a:solidFill>
                            <a:srgbClr val="000000"/>
                          </a:solidFill>
                          <a:effectLst/>
                          <a:latin typeface="Calibri" panose="020F0502020204030204" pitchFamily="34" charset="0"/>
                          <a:ea typeface="+mn-ea"/>
                          <a:cs typeface="Arial" panose="020B0604020202020204" pitchFamily="34" charset="0"/>
                        </a:rPr>
                        <a:t>transfer in CDR files to the Billing Domain</a:t>
                      </a:r>
                    </a:p>
                  </a:txBody>
                  <a:tcPr marL="91448" marR="91448" marT="45718" marB="45718"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D2DEEF"/>
                    </a:solidFill>
                  </a:tcPr>
                </a:tc>
                <a:tc>
                  <a:txBody>
                    <a:bodyPr/>
                    <a:lstStyle>
                      <a:lvl1pPr marL="0" algn="l" defTabSz="685800" rtl="0" eaLnBrk="1" latinLnBrk="0" hangingPunct="1">
                        <a:lnSpc>
                          <a:spcPct val="90000"/>
                        </a:lnSpc>
                        <a:spcBef>
                          <a:spcPts val="750"/>
                        </a:spcBef>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Clr>
                          <a:srgbClr val="C00000"/>
                        </a:buClr>
                        <a:buFont typeface="Arial" panose="020B0604020202020204" pitchFamily="34" charset="0"/>
                        <a:defRPr sz="16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de-DE" altLang="fr-FR" sz="1800" b="0" i="0" u="none" strike="noStrike" cap="none" normalizeH="0" baseline="0" dirty="0">
                          <a:ln>
                            <a:noFill/>
                          </a:ln>
                          <a:solidFill>
                            <a:srgbClr val="000000"/>
                          </a:solidFill>
                          <a:effectLst/>
                          <a:latin typeface="Calibri" panose="020F0502020204030204" pitchFamily="34" charset="0"/>
                          <a:cs typeface="Arial" panose="020B0604020202020204" pitchFamily="34" charset="0"/>
                        </a:rPr>
                        <a:t>Real-time collection and transfer in CDRs to the Billing Domain</a:t>
                      </a:r>
                    </a:p>
                  </a:txBody>
                  <a:tcPr marL="91448" marR="91448" marT="45718" marB="45718"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D2DEEF"/>
                    </a:solidFill>
                  </a:tcPr>
                </a:tc>
                <a:tc>
                  <a:txBody>
                    <a:bodyPr/>
                    <a:lstStyle>
                      <a:lvl1pPr marL="0" algn="l" defTabSz="914400" rtl="0" eaLnBrk="1" latinLnBrk="0" hangingPunct="1">
                        <a:lnSpc>
                          <a:spcPct val="90000"/>
                        </a:lnSpc>
                        <a:spcBef>
                          <a:spcPts val="750"/>
                        </a:spcBef>
                        <a:defRPr sz="1900" kern="1200">
                          <a:solidFill>
                            <a:schemeClr val="tx1"/>
                          </a:solidFill>
                          <a:latin typeface="Calibri" panose="020F0502020204030204" pitchFamily="34" charset="0"/>
                        </a:defRPr>
                      </a:lvl1pPr>
                      <a:lvl2pPr marL="742950" indent="-285750" algn="l" defTabSz="914400" rtl="0" eaLnBrk="1" latinLnBrk="0" hangingPunct="1">
                        <a:lnSpc>
                          <a:spcPct val="90000"/>
                        </a:lnSpc>
                        <a:spcBef>
                          <a:spcPts val="375"/>
                        </a:spcBef>
                        <a:buClr>
                          <a:srgbClr val="C00000"/>
                        </a:buClr>
                        <a:buFont typeface="Arial" panose="020B0604020202020204" pitchFamily="34" charset="0"/>
                        <a:defRPr sz="1600" kern="1200">
                          <a:solidFill>
                            <a:schemeClr val="tx1"/>
                          </a:solidFill>
                          <a:latin typeface="Calibri" panose="020F0502020204030204" pitchFamily="34" charset="0"/>
                        </a:defRPr>
                      </a:lvl2pPr>
                      <a:lvl3pPr marL="1143000" indent="-228600" algn="l" defTabSz="9144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9144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4pPr>
                      <a:lvl5pPr marL="2057400" indent="-228600" algn="l" defTabSz="9144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5pPr>
                      <a:lvl6pPr marL="2514600" indent="-228600" algn="l" defTabSz="9144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6pPr>
                      <a:lvl7pPr marL="2971800" indent="-228600" algn="l" defTabSz="9144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7pPr>
                      <a:lvl8pPr marL="3429000" indent="-228600" algn="l" defTabSz="9144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8pPr>
                      <a:lvl9pPr marL="3886200" indent="-228600" algn="l" defTabSz="9144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de-DE" altLang="fr-FR" sz="2000" b="1" kern="1200" baseline="0" dirty="0">
                          <a:solidFill>
                            <a:schemeClr val="tx1"/>
                          </a:solidFill>
                          <a:latin typeface="+mj-lt"/>
                          <a:ea typeface="+mn-ea"/>
                          <a:cs typeface="Tahoma" panose="020B0604030504040204" pitchFamily="34" charset="0"/>
                        </a:rPr>
                        <a:t>Real-time/Deferred collection </a:t>
                      </a:r>
                    </a:p>
                    <a:p>
                      <a:pPr marL="0" marR="0" lvl="0" indent="0" algn="ctr" defTabSz="914400" rtl="0" eaLnBrk="1" fontAlgn="base" latinLnBrk="0" hangingPunct="1">
                        <a:lnSpc>
                          <a:spcPct val="100000"/>
                        </a:lnSpc>
                        <a:spcBef>
                          <a:spcPct val="0"/>
                        </a:spcBef>
                        <a:spcAft>
                          <a:spcPct val="0"/>
                        </a:spcAft>
                        <a:buClrTx/>
                        <a:buSzTx/>
                        <a:buFontTx/>
                        <a:buNone/>
                        <a:tabLst/>
                      </a:pPr>
                      <a:r>
                        <a:rPr lang="en-US" altLang="fr-FR" sz="2000" b="1" kern="1200" baseline="0" dirty="0">
                          <a:solidFill>
                            <a:schemeClr val="tx1"/>
                          </a:solidFill>
                          <a:latin typeface="+mj-lt"/>
                          <a:ea typeface="+mn-ea"/>
                          <a:cs typeface="Tahoma" panose="020B0604030504040204" pitchFamily="34" charset="0"/>
                        </a:rPr>
                        <a:t>(i.e. without Quota management) </a:t>
                      </a:r>
                      <a:endParaRPr lang="de-DE" altLang="fr-FR" sz="2000" b="1" kern="1200" baseline="0" dirty="0">
                        <a:solidFill>
                          <a:schemeClr val="tx1"/>
                        </a:solidFill>
                        <a:latin typeface="+mj-lt"/>
                        <a:ea typeface="+mn-ea"/>
                        <a:cs typeface="Tahoma" panose="020B060403050404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lang="en-US" altLang="fr-FR" sz="2000" b="1" kern="1200" baseline="0" dirty="0">
                          <a:solidFill>
                            <a:schemeClr val="tx1"/>
                          </a:solidFill>
                          <a:latin typeface="+mj-lt"/>
                          <a:ea typeface="+mn-ea"/>
                          <a:cs typeface="Tahoma" panose="020B0604030504040204" pitchFamily="34" charset="0"/>
                        </a:rPr>
                        <a:t>and </a:t>
                      </a:r>
                      <a:r>
                        <a:rPr lang="de-DE" altLang="fr-FR" sz="2000" b="1" kern="1200" baseline="0" dirty="0">
                          <a:solidFill>
                            <a:schemeClr val="tx1"/>
                          </a:solidFill>
                          <a:latin typeface="+mj-lt"/>
                          <a:ea typeface="+mn-ea"/>
                          <a:cs typeface="Tahoma" panose="020B0604030504040204" pitchFamily="34" charset="0"/>
                        </a:rPr>
                        <a:t>transfer in CDR files </a:t>
                      </a:r>
                    </a:p>
                    <a:p>
                      <a:pPr marL="0" marR="0" lvl="0" indent="0" algn="ctr" defTabSz="914400" rtl="0" eaLnBrk="1" fontAlgn="base" latinLnBrk="0" hangingPunct="1">
                        <a:lnSpc>
                          <a:spcPct val="100000"/>
                        </a:lnSpc>
                        <a:spcBef>
                          <a:spcPct val="0"/>
                        </a:spcBef>
                        <a:spcAft>
                          <a:spcPct val="0"/>
                        </a:spcAft>
                        <a:buClrTx/>
                        <a:buSzTx/>
                        <a:buFontTx/>
                        <a:buNone/>
                        <a:tabLst/>
                      </a:pPr>
                      <a:r>
                        <a:rPr lang="de-DE" altLang="fr-FR" sz="2000" b="1" kern="1200" baseline="0" dirty="0">
                          <a:solidFill>
                            <a:schemeClr val="tx1"/>
                          </a:solidFill>
                          <a:latin typeface="+mj-lt"/>
                          <a:ea typeface="+mn-ea"/>
                          <a:cs typeface="Tahoma" panose="020B0604030504040204" pitchFamily="34" charset="0"/>
                        </a:rPr>
                        <a:t>to the Billing Domain</a:t>
                      </a:r>
                    </a:p>
                  </a:txBody>
                  <a:tcPr marL="91448" marR="91448" marT="45718" marB="45718"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CD5A5"/>
                    </a:solidFill>
                  </a:tcPr>
                </a:tc>
                <a:extLst>
                  <a:ext uri="{0D108BD9-81ED-4DB2-BD59-A6C34878D82A}">
                    <a16:rowId xmlns:a16="http://schemas.microsoft.com/office/drawing/2014/main" val="2587855939"/>
                  </a:ext>
                </a:extLst>
              </a:tr>
              <a:tr h="1816481">
                <a:tc>
                  <a:txBody>
                    <a:bodyPr/>
                    <a:lstStyle>
                      <a:lvl1pPr marL="0" algn="l" defTabSz="685800" rtl="0" eaLnBrk="1" latinLnBrk="0" hangingPunct="1">
                        <a:lnSpc>
                          <a:spcPct val="90000"/>
                        </a:lnSpc>
                        <a:spcBef>
                          <a:spcPts val="750"/>
                        </a:spcBef>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Clr>
                          <a:srgbClr val="C00000"/>
                        </a:buClr>
                        <a:buFont typeface="Arial" panose="020B0604020202020204" pitchFamily="34" charset="0"/>
                        <a:defRPr sz="16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endParaRPr kumimoji="0" lang="de-DE" altLang="fr-FR" sz="1800" b="0" i="0" u="none" strike="noStrike" cap="none" normalizeH="0" baseline="0">
                        <a:ln>
                          <a:noFill/>
                        </a:ln>
                        <a:solidFill>
                          <a:srgbClr val="000000"/>
                        </a:solidFill>
                        <a:effectLst/>
                        <a:latin typeface="Calibri" panose="020F0502020204030204" pitchFamily="34" charset="0"/>
                        <a:cs typeface="Arial" panose="020B0604020202020204" pitchFamily="34" charset="0"/>
                      </a:endParaRPr>
                    </a:p>
                    <a:p>
                      <a:pPr marL="0" marR="0" lvl="0" indent="0" algn="ctr" defTabSz="685800" rtl="0" eaLnBrk="1" fontAlgn="base" latinLnBrk="0" hangingPunct="1">
                        <a:lnSpc>
                          <a:spcPct val="100000"/>
                        </a:lnSpc>
                        <a:spcBef>
                          <a:spcPct val="0"/>
                        </a:spcBef>
                        <a:spcAft>
                          <a:spcPct val="0"/>
                        </a:spcAft>
                        <a:buClrTx/>
                        <a:buSzTx/>
                        <a:buFontTx/>
                        <a:buNone/>
                        <a:tabLst/>
                      </a:pPr>
                      <a:r>
                        <a:rPr kumimoji="0" lang="de-DE" altLang="fr-FR" sz="1800" b="0" i="0" u="none" strike="noStrike" cap="none" normalizeH="0" baseline="0">
                          <a:ln>
                            <a:noFill/>
                          </a:ln>
                          <a:solidFill>
                            <a:srgbClr val="000000"/>
                          </a:solidFill>
                          <a:effectLst/>
                          <a:latin typeface="Calibri" panose="020F0502020204030204" pitchFamily="34" charset="0"/>
                          <a:cs typeface="Arial" panose="020B0604020202020204" pitchFamily="34" charset="0"/>
                        </a:rPr>
                        <a:t>Pre-Paid </a:t>
                      </a:r>
                    </a:p>
                    <a:p>
                      <a:pPr marL="0" marR="0" lvl="0" indent="0" algn="ctr" defTabSz="685800" rtl="0" eaLnBrk="1" fontAlgn="base" latinLnBrk="0" hangingPunct="1">
                        <a:lnSpc>
                          <a:spcPct val="100000"/>
                        </a:lnSpc>
                        <a:spcBef>
                          <a:spcPct val="0"/>
                        </a:spcBef>
                        <a:spcAft>
                          <a:spcPct val="0"/>
                        </a:spcAft>
                        <a:buClrTx/>
                        <a:buSzTx/>
                        <a:buFontTx/>
                        <a:buNone/>
                        <a:tabLst/>
                      </a:pPr>
                      <a:r>
                        <a:rPr kumimoji="0" lang="de-DE" altLang="fr-FR" sz="1800" b="0" i="0" u="none" strike="noStrike" cap="none" normalizeH="0" baseline="0">
                          <a:ln>
                            <a:noFill/>
                          </a:ln>
                          <a:solidFill>
                            <a:srgbClr val="000000"/>
                          </a:solidFill>
                          <a:effectLst/>
                          <a:latin typeface="Calibri" panose="020F0502020204030204" pitchFamily="34" charset="0"/>
                          <a:cs typeface="Arial" panose="020B0604020202020204" pitchFamily="34" charset="0"/>
                        </a:rPr>
                        <a:t>/ </a:t>
                      </a:r>
                    </a:p>
                    <a:p>
                      <a:pPr marL="0" marR="0" lvl="0" indent="0" algn="ctr" defTabSz="685800" rtl="0" eaLnBrk="1" fontAlgn="base" latinLnBrk="0" hangingPunct="1">
                        <a:lnSpc>
                          <a:spcPct val="100000"/>
                        </a:lnSpc>
                        <a:spcBef>
                          <a:spcPct val="0"/>
                        </a:spcBef>
                        <a:spcAft>
                          <a:spcPct val="0"/>
                        </a:spcAft>
                        <a:buClrTx/>
                        <a:buSzTx/>
                        <a:buFontTx/>
                        <a:buNone/>
                        <a:tabLst/>
                      </a:pPr>
                      <a:r>
                        <a:rPr kumimoji="0" lang="de-DE" altLang="fr-FR" sz="1800" b="0" i="0" u="none" strike="noStrike" cap="none" normalizeH="0" baseline="0">
                          <a:ln>
                            <a:noFill/>
                          </a:ln>
                          <a:solidFill>
                            <a:srgbClr val="000000"/>
                          </a:solidFill>
                          <a:effectLst/>
                          <a:latin typeface="Calibri" panose="020F0502020204030204" pitchFamily="34" charset="0"/>
                          <a:cs typeface="Arial" panose="020B0604020202020204" pitchFamily="34" charset="0"/>
                        </a:rPr>
                        <a:t>Real-time </a:t>
                      </a:r>
                    </a:p>
                  </a:txBody>
                  <a:tcPr marL="91448" marR="91448" marT="45718" marB="45718"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AEFF7"/>
                    </a:solidFill>
                  </a:tcPr>
                </a:tc>
                <a:tc>
                  <a:txBody>
                    <a:bodyPr/>
                    <a:lstStyle>
                      <a:lvl1pPr marL="0" algn="l" defTabSz="685800" rtl="0" eaLnBrk="1" latinLnBrk="0" hangingPunct="1">
                        <a:lnSpc>
                          <a:spcPct val="90000"/>
                        </a:lnSpc>
                        <a:spcBef>
                          <a:spcPts val="750"/>
                        </a:spcBef>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Clr>
                          <a:srgbClr val="C00000"/>
                        </a:buClr>
                        <a:buFont typeface="Arial" panose="020B0604020202020204" pitchFamily="34" charset="0"/>
                        <a:defRPr sz="16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endParaRPr kumimoji="0" lang="de-DE" altLang="fr-FR" sz="1800" b="0" i="0" u="none" strike="noStrike" cap="none" normalizeH="0" baseline="0" dirty="0">
                        <a:ln>
                          <a:noFill/>
                        </a:ln>
                        <a:solidFill>
                          <a:srgbClr val="000000"/>
                        </a:solidFill>
                        <a:effectLst/>
                        <a:latin typeface="Calibri" panose="020F0502020204030204" pitchFamily="34" charset="0"/>
                        <a:cs typeface="Arial" panose="020B0604020202020204" pitchFamily="34" charset="0"/>
                      </a:endParaRPr>
                    </a:p>
                    <a:p>
                      <a:pPr marL="0" marR="0" lvl="0" indent="0" algn="ctr" defTabSz="685800" rtl="0" eaLnBrk="1" fontAlgn="base" latinLnBrk="0" hangingPunct="1">
                        <a:lnSpc>
                          <a:spcPct val="100000"/>
                        </a:lnSpc>
                        <a:spcBef>
                          <a:spcPct val="0"/>
                        </a:spcBef>
                        <a:spcAft>
                          <a:spcPct val="0"/>
                        </a:spcAft>
                        <a:buClrTx/>
                        <a:buSzTx/>
                        <a:buFontTx/>
                        <a:buNone/>
                        <a:tabLst/>
                      </a:pPr>
                      <a:r>
                        <a:rPr kumimoji="0" lang="de-DE" altLang="fr-FR" sz="1800" b="0" i="0" u="none" strike="noStrike" cap="none" normalizeH="0" baseline="0" dirty="0">
                          <a:ln>
                            <a:noFill/>
                          </a:ln>
                          <a:solidFill>
                            <a:srgbClr val="000000"/>
                          </a:solidFill>
                          <a:effectLst/>
                          <a:latin typeface="Calibri" panose="020F0502020204030204" pitchFamily="34" charset="0"/>
                          <a:cs typeface="Arial" panose="020B0604020202020204" pitchFamily="34" charset="0"/>
                        </a:rPr>
                        <a:t>Hot Billing</a:t>
                      </a:r>
                    </a:p>
                    <a:p>
                      <a:pPr marL="0" marR="0" lvl="0" indent="0" algn="ctr" defTabSz="685800" rtl="0" eaLnBrk="1" fontAlgn="base" latinLnBrk="0" hangingPunct="1">
                        <a:lnSpc>
                          <a:spcPct val="100000"/>
                        </a:lnSpc>
                        <a:spcBef>
                          <a:spcPct val="0"/>
                        </a:spcBef>
                        <a:spcAft>
                          <a:spcPct val="0"/>
                        </a:spcAft>
                        <a:buClrTx/>
                        <a:buSzTx/>
                        <a:buFontTx/>
                        <a:buNone/>
                        <a:tabLst/>
                      </a:pPr>
                      <a:endParaRPr kumimoji="0" lang="de-DE" altLang="fr-FR" sz="1800" b="0" i="0" u="none" strike="noStrike" cap="none" normalizeH="0" baseline="0" dirty="0">
                        <a:ln>
                          <a:noFill/>
                        </a:ln>
                        <a:solidFill>
                          <a:srgbClr val="000000"/>
                        </a:solidFill>
                        <a:effectLst/>
                        <a:latin typeface="Calibri" panose="020F0502020204030204" pitchFamily="34" charset="0"/>
                        <a:cs typeface="Arial" panose="020B0604020202020204" pitchFamily="34" charset="0"/>
                      </a:endParaRPr>
                    </a:p>
                    <a:p>
                      <a:pPr marL="0" marR="0" lvl="0" indent="0" algn="ctr" defTabSz="685800" rtl="0" eaLnBrk="1" fontAlgn="base" latinLnBrk="0" hangingPunct="1">
                        <a:lnSpc>
                          <a:spcPct val="100000"/>
                        </a:lnSpc>
                        <a:spcBef>
                          <a:spcPct val="0"/>
                        </a:spcBef>
                        <a:spcAft>
                          <a:spcPct val="0"/>
                        </a:spcAft>
                        <a:buClrTx/>
                        <a:buSzTx/>
                        <a:buFontTx/>
                        <a:buNone/>
                        <a:tabLst/>
                      </a:pPr>
                      <a:r>
                        <a:rPr kumimoji="0" lang="de-DE" altLang="fr-FR" sz="1800" b="0" i="0" u="none" strike="noStrike" cap="none" normalizeH="0" baseline="0" dirty="0">
                          <a:ln>
                            <a:noFill/>
                          </a:ln>
                          <a:solidFill>
                            <a:srgbClr val="000000"/>
                          </a:solidFill>
                          <a:effectLst/>
                          <a:latin typeface="Calibri" panose="020F0502020204030204" pitchFamily="34" charset="0"/>
                          <a:cs typeface="Arial" panose="020B0604020202020204" pitchFamily="34" charset="0"/>
                        </a:rPr>
                        <a:t>Via single CDR generation and fast transfer to a mediation</a:t>
                      </a:r>
                    </a:p>
                  </a:txBody>
                  <a:tcPr marL="91448" marR="91448" marT="45718" marB="45718"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AEFF7"/>
                    </a:solidFill>
                  </a:tcPr>
                </a:tc>
                <a:tc>
                  <a:txBody>
                    <a:bodyPr/>
                    <a:lstStyle>
                      <a:lvl1pPr marL="0" algn="l" defTabSz="685800" rtl="0" eaLnBrk="1" latinLnBrk="0" hangingPunct="1">
                        <a:lnSpc>
                          <a:spcPct val="90000"/>
                        </a:lnSpc>
                        <a:spcBef>
                          <a:spcPts val="750"/>
                        </a:spcBef>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Clr>
                          <a:srgbClr val="C00000"/>
                        </a:buClr>
                        <a:buFont typeface="Arial" panose="020B0604020202020204" pitchFamily="34" charset="0"/>
                        <a:defRPr sz="16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endParaRPr kumimoji="0" lang="de-DE" altLang="fr-FR" sz="1800" b="0" i="0" u="none" strike="noStrike" cap="none" normalizeH="0" baseline="0" dirty="0">
                        <a:ln>
                          <a:noFill/>
                        </a:ln>
                        <a:solidFill>
                          <a:srgbClr val="000000"/>
                        </a:solidFill>
                        <a:effectLst/>
                        <a:latin typeface="Calibri" panose="020F0502020204030204" pitchFamily="34" charset="0"/>
                        <a:cs typeface="Arial" panose="020B0604020202020204" pitchFamily="34" charset="0"/>
                      </a:endParaRPr>
                    </a:p>
                    <a:p>
                      <a:pPr marL="0" marR="0" lvl="0" indent="0" algn="ctr" defTabSz="685800" rtl="0" eaLnBrk="1" fontAlgn="base" latinLnBrk="0" hangingPunct="1">
                        <a:lnSpc>
                          <a:spcPct val="100000"/>
                        </a:lnSpc>
                        <a:spcBef>
                          <a:spcPct val="0"/>
                        </a:spcBef>
                        <a:spcAft>
                          <a:spcPct val="0"/>
                        </a:spcAft>
                        <a:buClrTx/>
                        <a:buSzTx/>
                        <a:buFontTx/>
                        <a:buNone/>
                        <a:tabLst/>
                      </a:pPr>
                      <a:r>
                        <a:rPr kumimoji="0" lang="de-DE" altLang="fr-FR" sz="1800" b="0" i="0" u="none" strike="noStrike" cap="none" normalizeH="0" baseline="0" dirty="0">
                          <a:ln>
                            <a:noFill/>
                          </a:ln>
                          <a:solidFill>
                            <a:srgbClr val="000000"/>
                          </a:solidFill>
                          <a:effectLst/>
                          <a:latin typeface="Calibri" panose="020F0502020204030204" pitchFamily="34" charset="0"/>
                          <a:cs typeface="Arial" panose="020B0604020202020204" pitchFamily="34" charset="0"/>
                        </a:rPr>
                        <a:t>Real-time collection and balance control</a:t>
                      </a:r>
                    </a:p>
                  </a:txBody>
                  <a:tcPr marL="91448" marR="91448" marT="45718" marB="45718"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AEFF7"/>
                    </a:solidFill>
                  </a:tcPr>
                </a:tc>
                <a:tc>
                  <a:txBody>
                    <a:bodyPr/>
                    <a:lstStyle>
                      <a:lvl1pPr marL="0" algn="l" defTabSz="914400" rtl="0" eaLnBrk="1" latinLnBrk="0" hangingPunct="1">
                        <a:lnSpc>
                          <a:spcPct val="90000"/>
                        </a:lnSpc>
                        <a:spcBef>
                          <a:spcPts val="750"/>
                        </a:spcBef>
                        <a:defRPr sz="1900" kern="1200">
                          <a:solidFill>
                            <a:schemeClr val="tx1"/>
                          </a:solidFill>
                          <a:latin typeface="Calibri" panose="020F0502020204030204" pitchFamily="34" charset="0"/>
                        </a:defRPr>
                      </a:lvl1pPr>
                      <a:lvl2pPr marL="742950" indent="-285750" algn="l" defTabSz="914400" rtl="0" eaLnBrk="1" latinLnBrk="0" hangingPunct="1">
                        <a:lnSpc>
                          <a:spcPct val="90000"/>
                        </a:lnSpc>
                        <a:spcBef>
                          <a:spcPts val="375"/>
                        </a:spcBef>
                        <a:buClr>
                          <a:srgbClr val="C00000"/>
                        </a:buClr>
                        <a:buFont typeface="Arial" panose="020B0604020202020204" pitchFamily="34" charset="0"/>
                        <a:defRPr sz="1600" kern="1200">
                          <a:solidFill>
                            <a:schemeClr val="tx1"/>
                          </a:solidFill>
                          <a:latin typeface="Calibri" panose="020F0502020204030204" pitchFamily="34" charset="0"/>
                        </a:defRPr>
                      </a:lvl2pPr>
                      <a:lvl3pPr marL="1143000" indent="-228600" algn="l" defTabSz="9144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9144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4pPr>
                      <a:lvl5pPr marL="2057400" indent="-228600" algn="l" defTabSz="914400" rtl="0" eaLnBrk="1" latinLnBrk="0" hangingPunct="1">
                        <a:lnSpc>
                          <a:spcPct val="90000"/>
                        </a:lnSpc>
                        <a:spcBef>
                          <a:spcPts val="375"/>
                        </a:spcBef>
                        <a:buFont typeface="Arial" panose="020B0604020202020204" pitchFamily="34" charset="0"/>
                        <a:defRPr sz="1600" kern="1200">
                          <a:solidFill>
                            <a:schemeClr val="tx1"/>
                          </a:solidFill>
                          <a:latin typeface="Calibri" panose="020F0502020204030204" pitchFamily="34" charset="0"/>
                        </a:defRPr>
                      </a:lvl5pPr>
                      <a:lvl6pPr marL="2514600" indent="-228600" algn="l" defTabSz="9144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6pPr>
                      <a:lvl7pPr marL="2971800" indent="-228600" algn="l" defTabSz="9144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7pPr>
                      <a:lvl8pPr marL="3429000" indent="-228600" algn="l" defTabSz="9144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8pPr>
                      <a:lvl9pPr marL="3886200" indent="-228600" algn="l" defTabSz="914400" rtl="0" eaLnBrk="0" fontAlgn="base" latinLnBrk="0" hangingPunct="0">
                        <a:lnSpc>
                          <a:spcPct val="90000"/>
                        </a:lnSpc>
                        <a:spcBef>
                          <a:spcPts val="375"/>
                        </a:spcBef>
                        <a:spcAft>
                          <a:spcPct val="0"/>
                        </a:spcAft>
                        <a:buFont typeface="Arial" panose="020B0604020202020204" pitchFamily="34" charset="0"/>
                        <a:defRPr sz="1600" kern="12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lang="de-DE" altLang="fr-FR" sz="2000" b="1" kern="1200" baseline="0" dirty="0">
                        <a:solidFill>
                          <a:schemeClr val="tx1"/>
                        </a:solidFill>
                        <a:latin typeface="+mj-lt"/>
                        <a:ea typeface="+mn-ea"/>
                        <a:cs typeface="Tahoma" panose="020B060403050404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lang="de-DE" altLang="fr-FR" sz="2000" b="1" kern="1200" baseline="0" dirty="0">
                          <a:solidFill>
                            <a:schemeClr val="tx1"/>
                          </a:solidFill>
                          <a:latin typeface="+mj-lt"/>
                          <a:ea typeface="+mn-ea"/>
                          <a:cs typeface="Tahoma" panose="020B0604030504040204" pitchFamily="34" charset="0"/>
                        </a:rPr>
                        <a:t>Real-time collection and </a:t>
                      </a:r>
                    </a:p>
                    <a:p>
                      <a:pPr marL="0" marR="0" lvl="0" indent="0" algn="ctr" defTabSz="914400" rtl="0" eaLnBrk="1" fontAlgn="base" latinLnBrk="0" hangingPunct="1">
                        <a:lnSpc>
                          <a:spcPct val="100000"/>
                        </a:lnSpc>
                        <a:spcBef>
                          <a:spcPct val="0"/>
                        </a:spcBef>
                        <a:spcAft>
                          <a:spcPct val="0"/>
                        </a:spcAft>
                        <a:buClrTx/>
                        <a:buSzTx/>
                        <a:buFontTx/>
                        <a:buNone/>
                        <a:tabLst/>
                      </a:pPr>
                      <a:r>
                        <a:rPr lang="de-DE" altLang="fr-FR" sz="2000" b="1" kern="1200" baseline="0" dirty="0">
                          <a:solidFill>
                            <a:schemeClr val="tx1"/>
                          </a:solidFill>
                          <a:latin typeface="+mj-lt"/>
                          <a:ea typeface="+mn-ea"/>
                          <a:cs typeface="Tahoma" panose="020B0604030504040204" pitchFamily="34" charset="0"/>
                        </a:rPr>
                        <a:t>account balance control</a:t>
                      </a:r>
                    </a:p>
                    <a:p>
                      <a:pPr marL="0" marR="0" lvl="0" indent="0" algn="ctr" defTabSz="914400" rtl="0" eaLnBrk="1" fontAlgn="base" latinLnBrk="0" hangingPunct="1">
                        <a:lnSpc>
                          <a:spcPct val="100000"/>
                        </a:lnSpc>
                        <a:spcBef>
                          <a:spcPct val="0"/>
                        </a:spcBef>
                        <a:spcAft>
                          <a:spcPct val="0"/>
                        </a:spcAft>
                        <a:buClrTx/>
                        <a:buSzTx/>
                        <a:buFontTx/>
                        <a:buNone/>
                        <a:tabLst/>
                      </a:pPr>
                      <a:r>
                        <a:rPr lang="en-US" altLang="fr-FR" sz="2000" b="1" kern="1200" baseline="0" dirty="0">
                          <a:solidFill>
                            <a:schemeClr val="tx1"/>
                          </a:solidFill>
                          <a:latin typeface="+mj-lt"/>
                          <a:ea typeface="+mn-ea"/>
                          <a:cs typeface="Tahoma" panose="020B0604030504040204" pitchFamily="34" charset="0"/>
                        </a:rPr>
                        <a:t>(i.e. Quota management)</a:t>
                      </a:r>
                      <a:endParaRPr lang="de-DE" altLang="fr-FR" sz="2000" b="1" kern="1200" baseline="0" dirty="0">
                        <a:solidFill>
                          <a:schemeClr val="tx1"/>
                        </a:solidFill>
                        <a:latin typeface="+mj-lt"/>
                        <a:ea typeface="+mn-ea"/>
                        <a:cs typeface="Tahoma" panose="020B0604030504040204" pitchFamily="34" charset="0"/>
                      </a:endParaRPr>
                    </a:p>
                  </a:txBody>
                  <a:tcPr marL="91448" marR="91448" marT="45718" marB="45718"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EEAD2"/>
                    </a:solidFill>
                  </a:tcPr>
                </a:tc>
                <a:extLst>
                  <a:ext uri="{0D108BD9-81ED-4DB2-BD59-A6C34878D82A}">
                    <a16:rowId xmlns:a16="http://schemas.microsoft.com/office/drawing/2014/main" val="62180217"/>
                  </a:ext>
                </a:extLst>
              </a:tr>
            </a:tbl>
          </a:graphicData>
        </a:graphic>
      </p:graphicFrame>
    </p:spTree>
    <p:extLst>
      <p:ext uri="{BB962C8B-B14F-4D97-AF65-F5344CB8AC3E}">
        <p14:creationId xmlns:p14="http://schemas.microsoft.com/office/powerpoint/2010/main" val="29355909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1581B91-8368-450D-B18D-942A46B73960}"/>
              </a:ext>
            </a:extLst>
          </p:cNvPr>
          <p:cNvSpPr/>
          <p:nvPr/>
        </p:nvSpPr>
        <p:spPr>
          <a:xfrm>
            <a:off x="0" y="1430814"/>
            <a:ext cx="12337774" cy="54271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81DDD1DB-547D-413A-A283-9135C1F82673}"/>
              </a:ext>
            </a:extLst>
          </p:cNvPr>
          <p:cNvSpPr>
            <a:spLocks noGrp="1"/>
          </p:cNvSpPr>
          <p:nvPr>
            <p:ph type="title"/>
          </p:nvPr>
        </p:nvSpPr>
        <p:spPr>
          <a:xfrm>
            <a:off x="623011" y="287954"/>
            <a:ext cx="9525657" cy="866110"/>
          </a:xfrm>
        </p:spPr>
        <p:txBody>
          <a:bodyPr/>
          <a:lstStyle/>
          <a:p>
            <a:r>
              <a:rPr lang="en-GB" altLang="en-US" dirty="0">
                <a:solidFill>
                  <a:srgbClr val="FF0000"/>
                </a:solidFill>
              </a:rPr>
              <a:t>3GPP Specification Hierarchy</a:t>
            </a:r>
            <a:endParaRPr lang="fr-FR" sz="6000" dirty="0">
              <a:solidFill>
                <a:srgbClr val="FF0000"/>
              </a:solidFill>
            </a:endParaRPr>
          </a:p>
        </p:txBody>
      </p:sp>
      <p:sp>
        <p:nvSpPr>
          <p:cNvPr id="5" name="Rectangle 2">
            <a:extLst>
              <a:ext uri="{FF2B5EF4-FFF2-40B4-BE49-F238E27FC236}">
                <a16:creationId xmlns:a16="http://schemas.microsoft.com/office/drawing/2014/main" id="{710EC7EA-8AED-4B38-976C-C947006D7623}"/>
              </a:ext>
            </a:extLst>
          </p:cNvPr>
          <p:cNvSpPr>
            <a:spLocks noChangeArrowheads="1"/>
          </p:cNvSpPr>
          <p:nvPr/>
        </p:nvSpPr>
        <p:spPr bwMode="auto">
          <a:xfrm>
            <a:off x="2288029" y="852758"/>
            <a:ext cx="16272974"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a:p>
        </p:txBody>
      </p:sp>
      <p:graphicFrame>
        <p:nvGraphicFramePr>
          <p:cNvPr id="6" name="Object 5">
            <a:extLst>
              <a:ext uri="{FF2B5EF4-FFF2-40B4-BE49-F238E27FC236}">
                <a16:creationId xmlns:a16="http://schemas.microsoft.com/office/drawing/2014/main" id="{A08E7928-461C-4E1E-88A3-629A2208F2A7}"/>
              </a:ext>
            </a:extLst>
          </p:cNvPr>
          <p:cNvGraphicFramePr>
            <a:graphicFrameLocks noChangeAspect="1"/>
          </p:cNvGraphicFramePr>
          <p:nvPr>
            <p:extLst>
              <p:ext uri="{D42A27DB-BD31-4B8C-83A1-F6EECF244321}">
                <p14:modId xmlns:p14="http://schemas.microsoft.com/office/powerpoint/2010/main" val="378825910"/>
              </p:ext>
            </p:extLst>
          </p:nvPr>
        </p:nvGraphicFramePr>
        <p:xfrm>
          <a:off x="1234824" y="1256288"/>
          <a:ext cx="10726175" cy="5433026"/>
        </p:xfrm>
        <a:graphic>
          <a:graphicData uri="http://schemas.openxmlformats.org/presentationml/2006/ole">
            <mc:AlternateContent xmlns:mc="http://schemas.openxmlformats.org/markup-compatibility/2006">
              <mc:Choice xmlns:v="urn:schemas-microsoft-com:vml" Requires="v">
                <p:oleObj spid="_x0000_s1049" name="Visio" r:id="rId3" imgW="12651480" imgH="7984440" progId="Visio.Drawing.15">
                  <p:embed/>
                </p:oleObj>
              </mc:Choice>
              <mc:Fallback>
                <p:oleObj name="Visio" r:id="rId3" imgW="12651480" imgH="7984440" progId="Visio.Drawing.15">
                  <p:embed/>
                  <p:pic>
                    <p:nvPicPr>
                      <p:cNvPr id="6" name="Object 5">
                        <a:extLst>
                          <a:ext uri="{FF2B5EF4-FFF2-40B4-BE49-F238E27FC236}">
                            <a16:creationId xmlns:a16="http://schemas.microsoft.com/office/drawing/2014/main" id="{A08E7928-461C-4E1E-88A3-629A2208F2A7}"/>
                          </a:ext>
                        </a:extLst>
                      </p:cNvPr>
                      <p:cNvPicPr>
                        <a:picLocks noChangeAspect="1" noChangeArrowheads="1"/>
                      </p:cNvPicPr>
                      <p:nvPr/>
                    </p:nvPicPr>
                    <p:blipFill>
                      <a:blip r:embed="rId4"/>
                      <a:srcRect/>
                      <a:stretch>
                        <a:fillRect/>
                      </a:stretch>
                    </p:blipFill>
                    <p:spPr bwMode="auto">
                      <a:xfrm>
                        <a:off x="1234824" y="1256288"/>
                        <a:ext cx="10726175" cy="5433026"/>
                      </a:xfrm>
                      <a:prstGeom prst="rect">
                        <a:avLst/>
                      </a:prstGeom>
                      <a:noFill/>
                    </p:spPr>
                  </p:pic>
                </p:oleObj>
              </mc:Fallback>
            </mc:AlternateContent>
          </a:graphicData>
        </a:graphic>
      </p:graphicFrame>
    </p:spTree>
    <p:extLst>
      <p:ext uri="{BB962C8B-B14F-4D97-AF65-F5344CB8AC3E}">
        <p14:creationId xmlns:p14="http://schemas.microsoft.com/office/powerpoint/2010/main" val="11083030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F981955-5E35-40E9-9E77-DB93DA4EF438}"/>
              </a:ext>
            </a:extLst>
          </p:cNvPr>
          <p:cNvSpPr/>
          <p:nvPr/>
        </p:nvSpPr>
        <p:spPr>
          <a:xfrm>
            <a:off x="0" y="1424903"/>
            <a:ext cx="11835384" cy="49640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כותרת 2">
            <a:extLst>
              <a:ext uri="{FF2B5EF4-FFF2-40B4-BE49-F238E27FC236}">
                <a16:creationId xmlns:a16="http://schemas.microsoft.com/office/drawing/2014/main" id="{0975B0CF-ED61-4BB8-883A-4C0439B7B986}"/>
              </a:ext>
            </a:extLst>
          </p:cNvPr>
          <p:cNvSpPr>
            <a:spLocks noGrp="1"/>
          </p:cNvSpPr>
          <p:nvPr>
            <p:ph type="title"/>
          </p:nvPr>
        </p:nvSpPr>
        <p:spPr/>
        <p:txBody>
          <a:bodyPr/>
          <a:lstStyle/>
          <a:p>
            <a:r>
              <a:rPr lang="en-GB" altLang="en-US" dirty="0">
                <a:solidFill>
                  <a:srgbClr val="FF0000"/>
                </a:solidFill>
              </a:rPr>
              <a:t>Structure of TS Series</a:t>
            </a:r>
            <a:endParaRPr lang="en-US" dirty="0">
              <a:solidFill>
                <a:srgbClr val="FF0000"/>
              </a:solidFill>
            </a:endParaRPr>
          </a:p>
        </p:txBody>
      </p:sp>
      <p:sp>
        <p:nvSpPr>
          <p:cNvPr id="5" name="Content Placeholder 4">
            <a:extLst>
              <a:ext uri="{FF2B5EF4-FFF2-40B4-BE49-F238E27FC236}">
                <a16:creationId xmlns:a16="http://schemas.microsoft.com/office/drawing/2014/main" id="{D9E5B5CF-AD82-C14E-88D5-64534FCE4C0E}"/>
              </a:ext>
            </a:extLst>
          </p:cNvPr>
          <p:cNvSpPr>
            <a:spLocks noGrp="1"/>
          </p:cNvSpPr>
          <p:nvPr>
            <p:ph sz="quarter" idx="10"/>
          </p:nvPr>
        </p:nvSpPr>
        <p:spPr>
          <a:xfrm>
            <a:off x="609759" y="1424903"/>
            <a:ext cx="11225625" cy="4964092"/>
          </a:xfrm>
        </p:spPr>
        <p:txBody>
          <a:bodyPr/>
          <a:lstStyle/>
          <a:p>
            <a:pPr>
              <a:lnSpc>
                <a:spcPct val="80000"/>
              </a:lnSpc>
              <a:buClr>
                <a:srgbClr val="C00000"/>
              </a:buClr>
            </a:pPr>
            <a:r>
              <a:rPr lang="en-GB" altLang="en-US" sz="2000" dirty="0"/>
              <a:t>                      Architecture and Principles</a:t>
            </a:r>
          </a:p>
          <a:p>
            <a:pPr lvl="2">
              <a:lnSpc>
                <a:spcPct val="80000"/>
              </a:lnSpc>
              <a:buFont typeface="Arial" panose="020B0604020202020204" pitchFamily="34" charset="0"/>
              <a:buChar char="•"/>
            </a:pPr>
            <a:r>
              <a:rPr lang="en-GB" altLang="en-US" sz="1400" dirty="0"/>
              <a:t>Common online and offline charging architecture</a:t>
            </a:r>
          </a:p>
          <a:p>
            <a:pPr lvl="2">
              <a:lnSpc>
                <a:spcPct val="80000"/>
              </a:lnSpc>
              <a:buFont typeface="Arial" panose="020B0604020202020204" pitchFamily="34" charset="0"/>
              <a:buChar char="•"/>
            </a:pPr>
            <a:r>
              <a:rPr lang="en-GB" altLang="en-US" sz="1400" dirty="0"/>
              <a:t>General principles of Charging for all levels</a:t>
            </a:r>
          </a:p>
          <a:p>
            <a:pPr>
              <a:lnSpc>
                <a:spcPct val="80000"/>
              </a:lnSpc>
              <a:buClr>
                <a:srgbClr val="C00000"/>
              </a:buClr>
            </a:pPr>
            <a:r>
              <a:rPr lang="en-GB" altLang="en-US" sz="2000" dirty="0"/>
              <a:t>One “Middle Tier” TS </a:t>
            </a:r>
            <a:br>
              <a:rPr lang="en-GB" altLang="en-US" sz="2000" dirty="0"/>
            </a:br>
            <a:r>
              <a:rPr lang="en-GB" altLang="en-US" sz="2000" dirty="0"/>
              <a:t>per domain    </a:t>
            </a:r>
            <a:r>
              <a:rPr lang="en-GB" altLang="en-US" sz="1600" dirty="0"/>
              <a:t>	            </a:t>
            </a:r>
            <a:r>
              <a:rPr lang="en-GB" altLang="en-US" sz="2000" dirty="0"/>
              <a:t>/ subsystem  </a:t>
            </a:r>
            <a:r>
              <a:rPr lang="en-GB" altLang="en-US" sz="1600" dirty="0"/>
              <a:t>	</a:t>
            </a:r>
            <a:r>
              <a:rPr lang="en-GB" altLang="en-US" sz="2000" dirty="0"/>
              <a:t>   / service </a:t>
            </a:r>
            <a:r>
              <a:rPr lang="en-GB" altLang="en-US" sz="1600" dirty="0"/>
              <a:t>	       / </a:t>
            </a:r>
          </a:p>
          <a:p>
            <a:pPr>
              <a:lnSpc>
                <a:spcPct val="80000"/>
              </a:lnSpc>
              <a:buClr>
                <a:srgbClr val="C00000"/>
              </a:buClr>
            </a:pPr>
            <a:r>
              <a:rPr lang="en-GB" altLang="en-US" sz="2000" dirty="0"/>
              <a:t>Mapping of common architecture onto specific domain</a:t>
            </a:r>
          </a:p>
          <a:p>
            <a:pPr lvl="2" fontAlgn="base">
              <a:lnSpc>
                <a:spcPct val="80000"/>
              </a:lnSpc>
              <a:spcAft>
                <a:spcPct val="0"/>
              </a:spcAft>
              <a:buFont typeface="Arial" panose="020B0604020202020204" pitchFamily="34" charset="0"/>
              <a:buChar char="•"/>
            </a:pPr>
            <a:r>
              <a:rPr lang="en-GB" altLang="en-US" sz="1400" dirty="0"/>
              <a:t>Domain / subsystem / service specific charging functionality, especially type and content of CDRs and CMDs</a:t>
            </a:r>
          </a:p>
          <a:p>
            <a:pPr>
              <a:lnSpc>
                <a:spcPct val="80000"/>
              </a:lnSpc>
              <a:buClr>
                <a:srgbClr val="C00000"/>
              </a:buClr>
            </a:pPr>
            <a:r>
              <a:rPr lang="en-GB" altLang="en-US" sz="2000" dirty="0"/>
              <a:t>Common interfaces and applications between the entities of the common architecture</a:t>
            </a:r>
          </a:p>
          <a:p>
            <a:pPr lvl="2">
              <a:lnSpc>
                <a:spcPct val="80000"/>
              </a:lnSpc>
              <a:buFont typeface="Arial" panose="020B0604020202020204" pitchFamily="34" charset="0"/>
              <a:buChar char="•"/>
            </a:pPr>
            <a:r>
              <a:rPr lang="en-GB" altLang="en-US" sz="1400" dirty="0"/>
              <a:t>Diameter application (TS 32.299)</a:t>
            </a:r>
          </a:p>
          <a:p>
            <a:pPr lvl="2">
              <a:lnSpc>
                <a:spcPct val="80000"/>
              </a:lnSpc>
              <a:buFont typeface="Arial" panose="020B0604020202020204" pitchFamily="34" charset="0"/>
              <a:buChar char="•"/>
            </a:pPr>
            <a:r>
              <a:rPr lang="en-GB" altLang="en-US" sz="1400" dirty="0"/>
              <a:t>Services, op &amp; proc. charging using SBI (TS 32.290)</a:t>
            </a:r>
          </a:p>
          <a:p>
            <a:pPr lvl="2">
              <a:lnSpc>
                <a:spcPct val="80000"/>
              </a:lnSpc>
              <a:buFont typeface="Arial" panose="020B0604020202020204" pitchFamily="34" charset="0"/>
              <a:buChar char="•"/>
            </a:pPr>
            <a:r>
              <a:rPr lang="en-GB" altLang="en-US" sz="1400" dirty="0"/>
              <a:t>5G system; Charging service (TS 32.291)</a:t>
            </a:r>
          </a:p>
          <a:p>
            <a:pPr lvl="2">
              <a:lnSpc>
                <a:spcPct val="80000"/>
              </a:lnSpc>
              <a:buFont typeface="Arial" panose="020B0604020202020204" pitchFamily="34" charset="0"/>
              <a:buChar char="•"/>
            </a:pPr>
            <a:r>
              <a:rPr lang="en-GB" altLang="en-US" sz="1400" dirty="0"/>
              <a:t>FTP to Billing Domain (TS 32.297)</a:t>
            </a:r>
          </a:p>
          <a:p>
            <a:pPr lvl="2">
              <a:lnSpc>
                <a:spcPct val="80000"/>
              </a:lnSpc>
              <a:buFont typeface="Arial" panose="020B0604020202020204" pitchFamily="34" charset="0"/>
              <a:buChar char="•"/>
            </a:pPr>
            <a:r>
              <a:rPr lang="en-GB" altLang="en-US" sz="1400" dirty="0"/>
              <a:t>GTP’ between CDF and CGF (TS 32.295)</a:t>
            </a:r>
          </a:p>
          <a:p>
            <a:pPr lvl="2">
              <a:lnSpc>
                <a:spcPct val="80000"/>
              </a:lnSpc>
              <a:buFont typeface="Arial" panose="020B0604020202020204" pitchFamily="34" charset="0"/>
              <a:buChar char="•"/>
            </a:pPr>
            <a:r>
              <a:rPr lang="en-GB" altLang="en-US" sz="1400" dirty="0"/>
              <a:t>ASN.1 Syntax Description for CDR parameters (TS 32.298)</a:t>
            </a:r>
          </a:p>
          <a:p>
            <a:pPr>
              <a:lnSpc>
                <a:spcPct val="80000"/>
              </a:lnSpc>
              <a:buClr>
                <a:srgbClr val="C00000"/>
              </a:buClr>
            </a:pPr>
            <a:r>
              <a:rPr lang="en-GB" altLang="en-US" sz="2000" dirty="0"/>
              <a:t>Special cases:  </a:t>
            </a:r>
          </a:p>
          <a:p>
            <a:pPr lvl="2">
              <a:lnSpc>
                <a:spcPct val="80000"/>
              </a:lnSpc>
              <a:buFont typeface="Arial" panose="020B0604020202020204" pitchFamily="34" charset="0"/>
              <a:buChar char="•"/>
            </a:pPr>
            <a:r>
              <a:rPr lang="en-GB" altLang="en-US" sz="1400" dirty="0"/>
              <a:t>Online Charging System (TS 32.296), Advice of Charge (TS 32.280), Announcement Service (TS 32.281), Proxy Function (TS 32.293</a:t>
            </a:r>
            <a:endParaRPr lang="en-US" altLang="en-US" sz="1400" dirty="0"/>
          </a:p>
          <a:p>
            <a:pPr marL="342900" indent="-342900">
              <a:buFont typeface="Arial" panose="020B0604020202020204" pitchFamily="34" charset="0"/>
              <a:buChar char="•"/>
            </a:pPr>
            <a:endParaRPr lang="en-US" dirty="0"/>
          </a:p>
        </p:txBody>
      </p:sp>
      <p:sp>
        <p:nvSpPr>
          <p:cNvPr id="7" name="Rectangle 1">
            <a:extLst>
              <a:ext uri="{FF2B5EF4-FFF2-40B4-BE49-F238E27FC236}">
                <a16:creationId xmlns:a16="http://schemas.microsoft.com/office/drawing/2014/main" id="{A7371C4B-0039-B849-85AC-6F5F1FE88915}"/>
              </a:ext>
            </a:extLst>
          </p:cNvPr>
          <p:cNvSpPr>
            <a:spLocks noChangeArrowheads="1"/>
          </p:cNvSpPr>
          <p:nvPr/>
        </p:nvSpPr>
        <p:spPr bwMode="auto">
          <a:xfrm>
            <a:off x="2269574" y="2526570"/>
            <a:ext cx="772704" cy="307777"/>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90000"/>
              </a:lnSpc>
              <a:spcBef>
                <a:spcPts val="750"/>
              </a:spcBef>
              <a:buBlip>
                <a:blip r:embed="rId3"/>
              </a:buBlip>
              <a:tabLst>
                <a:tab pos="180975" algn="l"/>
                <a:tab pos="5581650" algn="r"/>
              </a:tabLst>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tabLst>
                <a:tab pos="180975" algn="l"/>
                <a:tab pos="5581650" algn="r"/>
              </a:tabLst>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tabLst>
                <a:tab pos="180975" algn="l"/>
                <a:tab pos="5581650" algn="r"/>
              </a:tabLst>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tabLst>
                <a:tab pos="180975" algn="l"/>
                <a:tab pos="5581650" algn="r"/>
              </a:tabLst>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tabLst>
                <a:tab pos="180975" algn="l"/>
                <a:tab pos="5581650" algn="r"/>
              </a:tabLst>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tabLst>
                <a:tab pos="180975" algn="l"/>
                <a:tab pos="5581650" algn="r"/>
              </a:tabLst>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tabLst>
                <a:tab pos="180975" algn="l"/>
                <a:tab pos="5581650" algn="r"/>
              </a:tabLst>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tabLst>
                <a:tab pos="180975" algn="l"/>
                <a:tab pos="5581650" algn="r"/>
              </a:tabLst>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tabLst>
                <a:tab pos="180975" algn="l"/>
                <a:tab pos="5581650" algn="r"/>
              </a:tabLst>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GB" altLang="en-US" sz="1400" b="1" dirty="0">
                <a:solidFill>
                  <a:schemeClr val="bg1"/>
                </a:solidFill>
                <a:latin typeface="FuturaA Bk BT"/>
                <a:cs typeface="Times New Roman" panose="02020603050405020304" pitchFamily="18" charset="0"/>
              </a:rPr>
              <a:t>32.25x</a:t>
            </a:r>
          </a:p>
        </p:txBody>
      </p:sp>
      <p:sp>
        <p:nvSpPr>
          <p:cNvPr id="8" name="Rectangle 1">
            <a:extLst>
              <a:ext uri="{FF2B5EF4-FFF2-40B4-BE49-F238E27FC236}">
                <a16:creationId xmlns:a16="http://schemas.microsoft.com/office/drawing/2014/main" id="{A922DCD1-796E-5F42-AB59-11804F738F1D}"/>
              </a:ext>
            </a:extLst>
          </p:cNvPr>
          <p:cNvSpPr>
            <a:spLocks noChangeArrowheads="1"/>
          </p:cNvSpPr>
          <p:nvPr/>
        </p:nvSpPr>
        <p:spPr bwMode="auto">
          <a:xfrm>
            <a:off x="4491879" y="2539404"/>
            <a:ext cx="869950" cy="307777"/>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750"/>
              </a:spcBef>
              <a:buBlip>
                <a:blip r:embed="rId3"/>
              </a:buBlip>
              <a:tabLst>
                <a:tab pos="180975" algn="l"/>
                <a:tab pos="5581650" algn="r"/>
              </a:tabLst>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tabLst>
                <a:tab pos="180975" algn="l"/>
                <a:tab pos="5581650" algn="r"/>
              </a:tabLst>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tabLst>
                <a:tab pos="180975" algn="l"/>
                <a:tab pos="5581650" algn="r"/>
              </a:tabLst>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tabLst>
                <a:tab pos="180975" algn="l"/>
                <a:tab pos="5581650" algn="r"/>
              </a:tabLst>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tabLst>
                <a:tab pos="180975" algn="l"/>
                <a:tab pos="5581650" algn="r"/>
              </a:tabLst>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tabLst>
                <a:tab pos="180975" algn="l"/>
                <a:tab pos="5581650" algn="r"/>
              </a:tabLst>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tabLst>
                <a:tab pos="180975" algn="l"/>
                <a:tab pos="5581650" algn="r"/>
              </a:tabLst>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tabLst>
                <a:tab pos="180975" algn="l"/>
                <a:tab pos="5581650" algn="r"/>
              </a:tabLst>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tabLst>
                <a:tab pos="180975" algn="l"/>
                <a:tab pos="5581650" algn="r"/>
              </a:tabLst>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GB" altLang="en-US" sz="1400" b="1" dirty="0">
                <a:solidFill>
                  <a:schemeClr val="bg1"/>
                </a:solidFill>
                <a:latin typeface="FuturaA Bk BT"/>
                <a:cs typeface="Times New Roman" panose="02020603050405020304" pitchFamily="18" charset="0"/>
              </a:rPr>
              <a:t>32.260</a:t>
            </a:r>
          </a:p>
        </p:txBody>
      </p:sp>
      <p:pic>
        <p:nvPicPr>
          <p:cNvPr id="9" name="Picture 8">
            <a:extLst>
              <a:ext uri="{FF2B5EF4-FFF2-40B4-BE49-F238E27FC236}">
                <a16:creationId xmlns:a16="http://schemas.microsoft.com/office/drawing/2014/main" id="{6EA30CF5-3CDD-4144-97BC-30A3E8FAD25E}"/>
              </a:ext>
            </a:extLst>
          </p:cNvPr>
          <p:cNvPicPr>
            <a:picLocks noChangeAspect="1"/>
          </p:cNvPicPr>
          <p:nvPr/>
        </p:nvPicPr>
        <p:blipFill>
          <a:blip r:embed="rId4"/>
          <a:stretch>
            <a:fillRect/>
          </a:stretch>
        </p:blipFill>
        <p:spPr>
          <a:xfrm>
            <a:off x="6372755" y="2504636"/>
            <a:ext cx="871804" cy="432854"/>
          </a:xfrm>
          <a:prstGeom prst="rect">
            <a:avLst/>
          </a:prstGeom>
        </p:spPr>
      </p:pic>
      <p:sp>
        <p:nvSpPr>
          <p:cNvPr id="10" name="Rectangle 1">
            <a:extLst>
              <a:ext uri="{FF2B5EF4-FFF2-40B4-BE49-F238E27FC236}">
                <a16:creationId xmlns:a16="http://schemas.microsoft.com/office/drawing/2014/main" id="{D747B9DD-F8D1-594A-A4F1-F34D0AF1FE8A}"/>
              </a:ext>
            </a:extLst>
          </p:cNvPr>
          <p:cNvSpPr>
            <a:spLocks noChangeArrowheads="1"/>
          </p:cNvSpPr>
          <p:nvPr/>
        </p:nvSpPr>
        <p:spPr bwMode="auto">
          <a:xfrm>
            <a:off x="7709100" y="2529737"/>
            <a:ext cx="1179512" cy="307777"/>
          </a:xfrm>
          <a:prstGeom prst="rect">
            <a:avLst/>
          </a:prstGeom>
          <a:solidFill>
            <a:schemeClr val="tx2">
              <a:lumMod val="40000"/>
              <a:lumOff val="60000"/>
            </a:schemeClr>
          </a:solidFill>
          <a:ln>
            <a:noFill/>
          </a:ln>
        </p:spPr>
        <p:txBody>
          <a:bodyPr anchor="ctr">
            <a:spAutoFit/>
          </a:bodyPr>
          <a:lstStyle>
            <a:lvl1pPr eaLnBrk="0" hangingPunct="0">
              <a:tabLst>
                <a:tab pos="180975" algn="l"/>
                <a:tab pos="5581650" algn="r"/>
              </a:tabLst>
              <a:defRPr sz="1000">
                <a:solidFill>
                  <a:schemeClr val="tx1"/>
                </a:solidFill>
                <a:latin typeface="Arial" panose="020B0604020202020204" pitchFamily="34" charset="0"/>
                <a:cs typeface="Arial" panose="020B0604020202020204" pitchFamily="34" charset="0"/>
              </a:defRPr>
            </a:lvl1pPr>
            <a:lvl2pPr marL="742950" indent="-285750" eaLnBrk="0" hangingPunct="0">
              <a:tabLst>
                <a:tab pos="180975" algn="l"/>
                <a:tab pos="5581650" algn="r"/>
              </a:tabLst>
              <a:defRPr sz="1000">
                <a:solidFill>
                  <a:schemeClr val="tx1"/>
                </a:solidFill>
                <a:latin typeface="Arial" panose="020B0604020202020204" pitchFamily="34" charset="0"/>
                <a:cs typeface="Arial" panose="020B0604020202020204" pitchFamily="34" charset="0"/>
              </a:defRPr>
            </a:lvl2pPr>
            <a:lvl3pPr marL="1143000" indent="-228600" eaLnBrk="0" hangingPunct="0">
              <a:tabLst>
                <a:tab pos="180975" algn="l"/>
                <a:tab pos="5581650" algn="r"/>
              </a:tabLst>
              <a:defRPr sz="1000">
                <a:solidFill>
                  <a:schemeClr val="tx1"/>
                </a:solidFill>
                <a:latin typeface="Arial" panose="020B0604020202020204" pitchFamily="34" charset="0"/>
                <a:cs typeface="Arial" panose="020B0604020202020204" pitchFamily="34" charset="0"/>
              </a:defRPr>
            </a:lvl3pPr>
            <a:lvl4pPr marL="1600200" indent="-228600" eaLnBrk="0" hangingPunct="0">
              <a:tabLst>
                <a:tab pos="180975" algn="l"/>
                <a:tab pos="5581650" algn="r"/>
              </a:tabLst>
              <a:defRPr sz="1000">
                <a:solidFill>
                  <a:schemeClr val="tx1"/>
                </a:solidFill>
                <a:latin typeface="Arial" panose="020B0604020202020204" pitchFamily="34" charset="0"/>
                <a:cs typeface="Arial" panose="020B0604020202020204" pitchFamily="34" charset="0"/>
              </a:defRPr>
            </a:lvl4pPr>
            <a:lvl5pPr marL="2057400" indent="-228600" eaLnBrk="0" hangingPunct="0">
              <a:tabLst>
                <a:tab pos="180975" algn="l"/>
                <a:tab pos="5581650" algn="r"/>
              </a:tabLst>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180975" algn="l"/>
                <a:tab pos="5581650" algn="r"/>
              </a:tabLs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180975" algn="l"/>
                <a:tab pos="5581650" algn="r"/>
              </a:tabLs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180975" algn="l"/>
                <a:tab pos="5581650" algn="r"/>
              </a:tabLs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180975" algn="l"/>
                <a:tab pos="5581650" algn="r"/>
              </a:tabLst>
              <a:defRPr sz="1000">
                <a:solidFill>
                  <a:schemeClr val="tx1"/>
                </a:solidFill>
                <a:latin typeface="Arial" panose="020B0604020202020204" pitchFamily="34" charset="0"/>
                <a:cs typeface="Arial" panose="020B0604020202020204" pitchFamily="34" charset="0"/>
              </a:defRPr>
            </a:lvl9pPr>
          </a:lstStyle>
          <a:p>
            <a:pPr algn="ctr" eaLnBrk="1" hangingPunct="1">
              <a:defRPr/>
            </a:pPr>
            <a:r>
              <a:rPr lang="en-GB" altLang="en-US" sz="1400" b="1" dirty="0">
                <a:solidFill>
                  <a:schemeClr val="bg1"/>
                </a:solidFill>
                <a:latin typeface="FuturaA Bk BT"/>
                <a:cs typeface="Times New Roman" panose="02020603050405020304" pitchFamily="18" charset="0"/>
              </a:rPr>
              <a:t>28.20x</a:t>
            </a:r>
          </a:p>
        </p:txBody>
      </p:sp>
      <p:sp>
        <p:nvSpPr>
          <p:cNvPr id="11" name="Rectangle 1">
            <a:extLst>
              <a:ext uri="{FF2B5EF4-FFF2-40B4-BE49-F238E27FC236}">
                <a16:creationId xmlns:a16="http://schemas.microsoft.com/office/drawing/2014/main" id="{8AD367CE-0765-7D45-89F7-A843920EF281}"/>
              </a:ext>
            </a:extLst>
          </p:cNvPr>
          <p:cNvSpPr>
            <a:spLocks noChangeArrowheads="1"/>
          </p:cNvSpPr>
          <p:nvPr/>
        </p:nvSpPr>
        <p:spPr bwMode="auto">
          <a:xfrm>
            <a:off x="5549526" y="4413242"/>
            <a:ext cx="3124200" cy="3397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750"/>
              </a:spcBef>
              <a:buBlip>
                <a:blip r:embed="rId3"/>
              </a:buBlip>
              <a:tabLst>
                <a:tab pos="180975" algn="l"/>
                <a:tab pos="5581650" algn="r"/>
              </a:tabLst>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tabLst>
                <a:tab pos="180975" algn="l"/>
                <a:tab pos="5581650" algn="r"/>
              </a:tabLst>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tabLst>
                <a:tab pos="180975" algn="l"/>
                <a:tab pos="5581650" algn="r"/>
              </a:tabLst>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tabLst>
                <a:tab pos="180975" algn="l"/>
                <a:tab pos="5581650" algn="r"/>
              </a:tabLst>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tabLst>
                <a:tab pos="180975" algn="l"/>
                <a:tab pos="5581650" algn="r"/>
              </a:tabLst>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tabLst>
                <a:tab pos="180975" algn="l"/>
                <a:tab pos="5581650" algn="r"/>
              </a:tabLst>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tabLst>
                <a:tab pos="180975" algn="l"/>
                <a:tab pos="5581650" algn="r"/>
              </a:tabLst>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tabLst>
                <a:tab pos="180975" algn="l"/>
                <a:tab pos="5581650" algn="r"/>
              </a:tabLst>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tabLst>
                <a:tab pos="180975" algn="l"/>
                <a:tab pos="5581650" algn="r"/>
              </a:tabLst>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GB" altLang="en-US" sz="1600" b="1" dirty="0">
                <a:latin typeface="FuturaA Bk BT"/>
                <a:cs typeface="Times New Roman" panose="02020603050405020304" pitchFamily="18" charset="0"/>
              </a:rPr>
              <a:t>32.29x</a:t>
            </a:r>
            <a:endParaRPr lang="en-GB" altLang="en-US" sz="1800" dirty="0">
              <a:latin typeface="Arial" panose="020B0604020202020204" pitchFamily="34" charset="0"/>
            </a:endParaRPr>
          </a:p>
        </p:txBody>
      </p:sp>
      <p:sp>
        <p:nvSpPr>
          <p:cNvPr id="12" name="Rectangle 1">
            <a:extLst>
              <a:ext uri="{FF2B5EF4-FFF2-40B4-BE49-F238E27FC236}">
                <a16:creationId xmlns:a16="http://schemas.microsoft.com/office/drawing/2014/main" id="{42B5E71A-EBD5-FF4E-BF68-41017C7B0543}"/>
              </a:ext>
            </a:extLst>
          </p:cNvPr>
          <p:cNvSpPr>
            <a:spLocks noChangeArrowheads="1"/>
          </p:cNvSpPr>
          <p:nvPr/>
        </p:nvSpPr>
        <p:spPr bwMode="auto">
          <a:xfrm>
            <a:off x="1090782" y="1385147"/>
            <a:ext cx="1031749" cy="338138"/>
          </a:xfrm>
          <a:prstGeom prst="rect">
            <a:avLst/>
          </a:prstGeom>
          <a:solidFill>
            <a:srgbClr val="000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90000"/>
              </a:lnSpc>
              <a:spcBef>
                <a:spcPts val="750"/>
              </a:spcBef>
              <a:buBlip>
                <a:blip r:embed="rId3"/>
              </a:buBlip>
              <a:tabLst>
                <a:tab pos="180975" algn="l"/>
                <a:tab pos="5581650" algn="r"/>
              </a:tabLst>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tabLst>
                <a:tab pos="180975" algn="l"/>
                <a:tab pos="5581650" algn="r"/>
              </a:tabLst>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tabLst>
                <a:tab pos="180975" algn="l"/>
                <a:tab pos="5581650" algn="r"/>
              </a:tabLst>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tabLst>
                <a:tab pos="180975" algn="l"/>
                <a:tab pos="5581650" algn="r"/>
              </a:tabLst>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tabLst>
                <a:tab pos="180975" algn="l"/>
                <a:tab pos="5581650" algn="r"/>
              </a:tabLst>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tabLst>
                <a:tab pos="180975" algn="l"/>
                <a:tab pos="5581650" algn="r"/>
              </a:tabLst>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tabLst>
                <a:tab pos="180975" algn="l"/>
                <a:tab pos="5581650" algn="r"/>
              </a:tabLst>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tabLst>
                <a:tab pos="180975" algn="l"/>
                <a:tab pos="5581650" algn="r"/>
              </a:tabLst>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tabLst>
                <a:tab pos="180975" algn="l"/>
                <a:tab pos="5581650" algn="r"/>
              </a:tabLst>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GB" altLang="en-US" sz="1600" b="1" dirty="0">
                <a:solidFill>
                  <a:schemeClr val="bg1"/>
                </a:solidFill>
                <a:latin typeface="FuturaA Bk BT"/>
                <a:cs typeface="Times New Roman" panose="02020603050405020304" pitchFamily="18" charset="0"/>
              </a:rPr>
              <a:t>32.240</a:t>
            </a:r>
            <a:endParaRPr lang="en-GB" altLang="en-US" sz="1800" dirty="0">
              <a:solidFill>
                <a:schemeClr val="bg1"/>
              </a:solidFill>
              <a:latin typeface="Arial" panose="020B0604020202020204" pitchFamily="34" charset="0"/>
            </a:endParaRPr>
          </a:p>
        </p:txBody>
      </p:sp>
    </p:spTree>
    <p:extLst>
      <p:ext uri="{BB962C8B-B14F-4D97-AF65-F5344CB8AC3E}">
        <p14:creationId xmlns:p14="http://schemas.microsoft.com/office/powerpoint/2010/main" val="33202440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72728EA-B886-4766-BF4C-FB6D86A92059}"/>
              </a:ext>
            </a:extLst>
          </p:cNvPr>
          <p:cNvSpPr/>
          <p:nvPr/>
        </p:nvSpPr>
        <p:spPr>
          <a:xfrm>
            <a:off x="0" y="1343606"/>
            <a:ext cx="11873948" cy="49022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AD57A95-9775-40BE-9483-A21A4ED1AF18}"/>
              </a:ext>
            </a:extLst>
          </p:cNvPr>
          <p:cNvSpPr>
            <a:spLocks noGrp="1"/>
          </p:cNvSpPr>
          <p:nvPr>
            <p:ph type="title"/>
          </p:nvPr>
        </p:nvSpPr>
        <p:spPr/>
        <p:txBody>
          <a:bodyPr/>
          <a:lstStyle/>
          <a:p>
            <a:r>
              <a:rPr lang="en-US" dirty="0">
                <a:solidFill>
                  <a:srgbClr val="FF0000"/>
                </a:solidFill>
              </a:rPr>
              <a:t>Charging Architecture</a:t>
            </a:r>
            <a:br>
              <a:rPr lang="en-US" dirty="0"/>
            </a:br>
            <a:r>
              <a:rPr lang="en-US" sz="3200" dirty="0">
                <a:solidFill>
                  <a:srgbClr val="999999"/>
                </a:solidFill>
              </a:rPr>
              <a:t>Reference Points (RP) Architecture for Non-5G Systems</a:t>
            </a:r>
            <a:endParaRPr lang="fr-FR" sz="3200" dirty="0">
              <a:solidFill>
                <a:srgbClr val="999999"/>
              </a:solidFill>
            </a:endParaRPr>
          </a:p>
        </p:txBody>
      </p:sp>
      <p:graphicFrame>
        <p:nvGraphicFramePr>
          <p:cNvPr id="5" name="Object 2">
            <a:extLst>
              <a:ext uri="{FF2B5EF4-FFF2-40B4-BE49-F238E27FC236}">
                <a16:creationId xmlns:a16="http://schemas.microsoft.com/office/drawing/2014/main" id="{69F40738-E54F-4604-83BE-8F3B21D343D0}"/>
              </a:ext>
            </a:extLst>
          </p:cNvPr>
          <p:cNvGraphicFramePr>
            <a:graphicFrameLocks noChangeAspect="1"/>
          </p:cNvGraphicFramePr>
          <p:nvPr/>
        </p:nvGraphicFramePr>
        <p:xfrm>
          <a:off x="482321" y="893761"/>
          <a:ext cx="7357665" cy="5265047"/>
        </p:xfrm>
        <a:graphic>
          <a:graphicData uri="http://schemas.openxmlformats.org/presentationml/2006/ole">
            <mc:AlternateContent xmlns:mc="http://schemas.openxmlformats.org/markup-compatibility/2006">
              <mc:Choice xmlns:v="urn:schemas-microsoft-com:vml" Requires="v">
                <p:oleObj spid="_x0000_s2073" name="Picture" r:id="rId3" imgW="6121400" imgH="5791200" progId="Word.Picture.8">
                  <p:embed/>
                </p:oleObj>
              </mc:Choice>
              <mc:Fallback>
                <p:oleObj name="Picture" r:id="rId3" imgW="6121400" imgH="5791200" progId="Word.Picture.8">
                  <p:embed/>
                  <p:pic>
                    <p:nvPicPr>
                      <p:cNvPr id="5" name="Object 2">
                        <a:extLst>
                          <a:ext uri="{FF2B5EF4-FFF2-40B4-BE49-F238E27FC236}">
                            <a16:creationId xmlns:a16="http://schemas.microsoft.com/office/drawing/2014/main" id="{69F40738-E54F-4604-83BE-8F3B21D343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321" y="893761"/>
                        <a:ext cx="7357665" cy="5265047"/>
                      </a:xfrm>
                      <a:prstGeom prst="rect">
                        <a:avLst/>
                      </a:prstGeom>
                      <a:noFill/>
                      <a:ln>
                        <a:noFill/>
                      </a:ln>
                    </p:spPr>
                  </p:pic>
                </p:oleObj>
              </mc:Fallback>
            </mc:AlternateContent>
          </a:graphicData>
        </a:graphic>
      </p:graphicFrame>
      <p:sp>
        <p:nvSpPr>
          <p:cNvPr id="6" name="AutoShape 134">
            <a:extLst>
              <a:ext uri="{FF2B5EF4-FFF2-40B4-BE49-F238E27FC236}">
                <a16:creationId xmlns:a16="http://schemas.microsoft.com/office/drawing/2014/main" id="{3E42946E-CFE8-4D44-B2E9-E90D4AC20045}"/>
              </a:ext>
            </a:extLst>
          </p:cNvPr>
          <p:cNvSpPr>
            <a:spLocks noChangeArrowheads="1"/>
          </p:cNvSpPr>
          <p:nvPr/>
        </p:nvSpPr>
        <p:spPr bwMode="auto">
          <a:xfrm>
            <a:off x="9276882" y="6070637"/>
            <a:ext cx="1895475" cy="230187"/>
          </a:xfrm>
          <a:prstGeom prst="rect">
            <a:avLst/>
          </a:prstGeom>
          <a:noFill/>
          <a:ln>
            <a:noFill/>
          </a:ln>
        </p:spPr>
        <p:txBody>
          <a:bodyPr wrap="none" lIns="36000" tIns="36000" rIns="36000" bIns="36000" anchor="ctr"/>
          <a:lstStyle>
            <a:lvl1pPr defTabSz="762000">
              <a:lnSpc>
                <a:spcPct val="90000"/>
              </a:lnSpc>
              <a:spcBef>
                <a:spcPts val="750"/>
              </a:spcBef>
              <a:buBlip>
                <a:blip r:embed="rId5"/>
              </a:buBlip>
              <a:defRPr sz="2100">
                <a:solidFill>
                  <a:schemeClr val="tx1"/>
                </a:solidFill>
                <a:latin typeface="Calibri" panose="020F0502020204030204" pitchFamily="34" charset="0"/>
              </a:defRPr>
            </a:lvl1pPr>
            <a:lvl2pPr marL="742950" indent="-285750" defTabSz="76200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defTabSz="7620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defTabSz="7620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defTabSz="7620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defTabSz="7620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7620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7620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7620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15000"/>
              </a:spcBef>
              <a:spcAft>
                <a:spcPct val="15000"/>
              </a:spcAft>
              <a:buFontTx/>
              <a:buNone/>
            </a:pPr>
            <a:r>
              <a:rPr lang="en-US" altLang="en-US" sz="1000" dirty="0">
                <a:latin typeface="Arial" panose="020B0604020202020204" pitchFamily="34" charset="0"/>
              </a:rPr>
              <a:t>Source</a:t>
            </a:r>
            <a:r>
              <a:rPr lang="de-DE" altLang="en-US" sz="1000" dirty="0">
                <a:latin typeface="Arial" panose="020B0604020202020204" pitchFamily="34" charset="0"/>
              </a:rPr>
              <a:t>: TS 32.240</a:t>
            </a:r>
            <a:endParaRPr lang="en-US" altLang="en-US" sz="1000" dirty="0">
              <a:latin typeface="Arial" panose="020B0604020202020204" pitchFamily="34" charset="0"/>
            </a:endParaRPr>
          </a:p>
        </p:txBody>
      </p:sp>
      <p:sp>
        <p:nvSpPr>
          <p:cNvPr id="7" name="Rectangle 150">
            <a:extLst>
              <a:ext uri="{FF2B5EF4-FFF2-40B4-BE49-F238E27FC236}">
                <a16:creationId xmlns:a16="http://schemas.microsoft.com/office/drawing/2014/main" id="{652907E0-CB98-4A04-93EC-08CC623153AD}"/>
              </a:ext>
            </a:extLst>
          </p:cNvPr>
          <p:cNvSpPr>
            <a:spLocks noChangeArrowheads="1"/>
          </p:cNvSpPr>
          <p:nvPr/>
        </p:nvSpPr>
        <p:spPr bwMode="auto">
          <a:xfrm>
            <a:off x="7686140" y="2526425"/>
            <a:ext cx="236355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lnSpc>
                <a:spcPct val="90000"/>
              </a:lnSpc>
              <a:spcBef>
                <a:spcPts val="750"/>
              </a:spcBef>
              <a:buBlip>
                <a:blip r:embed="rId5"/>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1400" b="1" dirty="0">
                <a:solidFill>
                  <a:srgbClr val="FF00FF"/>
                </a:solidFill>
                <a:latin typeface="Trebuchet MS" panose="020B0603020202020204" pitchFamily="34" charset="0"/>
                <a:cs typeface="Times New Roman" panose="02020603050405020304" pitchFamily="18" charset="0"/>
              </a:rPr>
              <a:t>CAP = Mobile SSF</a:t>
            </a:r>
          </a:p>
          <a:p>
            <a:pPr>
              <a:lnSpc>
                <a:spcPct val="100000"/>
              </a:lnSpc>
              <a:spcBef>
                <a:spcPct val="0"/>
              </a:spcBef>
              <a:buFontTx/>
              <a:buNone/>
            </a:pPr>
            <a:r>
              <a:rPr lang="en-GB" altLang="en-US" sz="1400" b="1" dirty="0">
                <a:solidFill>
                  <a:srgbClr val="800080"/>
                </a:solidFill>
                <a:latin typeface="Trebuchet MS" panose="020B0603020202020204" pitchFamily="34" charset="0"/>
                <a:cs typeface="Times New Roman" panose="02020603050405020304" pitchFamily="18" charset="0"/>
              </a:rPr>
              <a:t>Rf: Diameter AA</a:t>
            </a:r>
          </a:p>
          <a:p>
            <a:pPr>
              <a:lnSpc>
                <a:spcPct val="100000"/>
              </a:lnSpc>
              <a:spcBef>
                <a:spcPct val="0"/>
              </a:spcBef>
              <a:buFontTx/>
              <a:buNone/>
            </a:pPr>
            <a:r>
              <a:rPr lang="en-GB" altLang="en-US" sz="1400" b="1" dirty="0">
                <a:solidFill>
                  <a:srgbClr val="FF0000"/>
                </a:solidFill>
                <a:latin typeface="Trebuchet MS" panose="020B0603020202020204" pitchFamily="34" charset="0"/>
                <a:cs typeface="Times New Roman" panose="02020603050405020304" pitchFamily="18" charset="0"/>
              </a:rPr>
              <a:t>Ro: Diameter CC</a:t>
            </a:r>
            <a:r>
              <a:rPr lang="en-GB" altLang="en-US" sz="1400" b="1" dirty="0">
                <a:latin typeface="Trebuchet MS" panose="020B0603020202020204" pitchFamily="34" charset="0"/>
                <a:cs typeface="Times New Roman" panose="02020603050405020304" pitchFamily="18" charset="0"/>
              </a:rPr>
              <a:t> </a:t>
            </a:r>
          </a:p>
          <a:p>
            <a:pPr>
              <a:lnSpc>
                <a:spcPct val="100000"/>
              </a:lnSpc>
              <a:spcBef>
                <a:spcPct val="0"/>
              </a:spcBef>
              <a:buFontTx/>
              <a:buNone/>
            </a:pPr>
            <a:r>
              <a:rPr lang="en-GB" altLang="en-US" sz="1400" b="1" dirty="0">
                <a:solidFill>
                  <a:srgbClr val="00FF00"/>
                </a:solidFill>
                <a:latin typeface="Trebuchet MS" panose="020B0603020202020204" pitchFamily="34" charset="0"/>
                <a:cs typeface="Times New Roman" panose="02020603050405020304" pitchFamily="18" charset="0"/>
              </a:rPr>
              <a:t>Gy: Diameter CC</a:t>
            </a:r>
          </a:p>
          <a:p>
            <a:pPr>
              <a:lnSpc>
                <a:spcPct val="100000"/>
              </a:lnSpc>
              <a:spcBef>
                <a:spcPct val="0"/>
              </a:spcBef>
              <a:buFontTx/>
              <a:buNone/>
            </a:pPr>
            <a:r>
              <a:rPr lang="en-GB" altLang="en-US" sz="1400" b="1" dirty="0">
                <a:solidFill>
                  <a:srgbClr val="800080"/>
                </a:solidFill>
                <a:latin typeface="Trebuchet MS" panose="020B0603020202020204" pitchFamily="34" charset="0"/>
                <a:cs typeface="Times New Roman" panose="02020603050405020304" pitchFamily="18" charset="0"/>
              </a:rPr>
              <a:t>Gz: GTP</a:t>
            </a:r>
          </a:p>
          <a:p>
            <a:pPr>
              <a:lnSpc>
                <a:spcPct val="100000"/>
              </a:lnSpc>
              <a:spcBef>
                <a:spcPct val="0"/>
              </a:spcBef>
              <a:buFontTx/>
              <a:buNone/>
            </a:pPr>
            <a:r>
              <a:rPr lang="en-GB" altLang="en-US" sz="1400" b="1" dirty="0">
                <a:solidFill>
                  <a:srgbClr val="00FFFF"/>
                </a:solidFill>
                <a:latin typeface="Trebuchet MS" panose="020B0603020202020204" pitchFamily="34" charset="0"/>
                <a:cs typeface="Times New Roman" panose="02020603050405020304" pitchFamily="18" charset="0"/>
              </a:rPr>
              <a:t>Ga: GTP</a:t>
            </a:r>
          </a:p>
          <a:p>
            <a:pPr>
              <a:lnSpc>
                <a:spcPct val="100000"/>
              </a:lnSpc>
              <a:spcBef>
                <a:spcPct val="0"/>
              </a:spcBef>
              <a:buFontTx/>
              <a:buNone/>
            </a:pPr>
            <a:r>
              <a:rPr lang="en-GB" altLang="en-US" sz="1400" b="1" dirty="0">
                <a:solidFill>
                  <a:srgbClr val="0000FF"/>
                </a:solidFill>
                <a:latin typeface="Trebuchet MS" panose="020B0603020202020204" pitchFamily="34" charset="0"/>
                <a:cs typeface="Times New Roman" panose="02020603050405020304" pitchFamily="18" charset="0"/>
              </a:rPr>
              <a:t>Bx: FTP</a:t>
            </a:r>
          </a:p>
          <a:p>
            <a:pPr>
              <a:lnSpc>
                <a:spcPct val="100000"/>
              </a:lnSpc>
              <a:spcBef>
                <a:spcPct val="0"/>
              </a:spcBef>
              <a:buFontTx/>
              <a:buNone/>
            </a:pPr>
            <a:r>
              <a:rPr lang="en-GB" altLang="en-US" sz="1400" b="1" dirty="0">
                <a:solidFill>
                  <a:srgbClr val="999999"/>
                </a:solidFill>
                <a:latin typeface="Trebuchet MS" panose="020B0603020202020204" pitchFamily="34" charset="0"/>
                <a:cs typeface="Times New Roman" panose="02020603050405020304" pitchFamily="18" charset="0"/>
              </a:rPr>
              <a:t>ISC: SIP</a:t>
            </a:r>
          </a:p>
          <a:p>
            <a:pPr>
              <a:lnSpc>
                <a:spcPct val="100000"/>
              </a:lnSpc>
              <a:spcBef>
                <a:spcPct val="0"/>
              </a:spcBef>
              <a:buFontTx/>
              <a:buNone/>
            </a:pPr>
            <a:r>
              <a:rPr lang="en-GB" altLang="en-US" sz="1400" b="1" dirty="0">
                <a:latin typeface="Arial" panose="020B0604020202020204" pitchFamily="34" charset="0"/>
              </a:rPr>
              <a:t>-----</a:t>
            </a:r>
            <a:r>
              <a:rPr lang="en-GB" altLang="en-US" sz="1400" dirty="0">
                <a:latin typeface="Arial" panose="020B0604020202020204" pitchFamily="34" charset="0"/>
              </a:rPr>
              <a:t> </a:t>
            </a:r>
            <a:r>
              <a:rPr lang="en-GB" altLang="en-US" sz="1400" b="1" dirty="0">
                <a:latin typeface="Arial" panose="020B0604020202020204" pitchFamily="34" charset="0"/>
              </a:rPr>
              <a:t>  Not specified in Charging</a:t>
            </a:r>
          </a:p>
        </p:txBody>
      </p:sp>
    </p:spTree>
    <p:extLst>
      <p:ext uri="{BB962C8B-B14F-4D97-AF65-F5344CB8AC3E}">
        <p14:creationId xmlns:p14="http://schemas.microsoft.com/office/powerpoint/2010/main" val="2648277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5014E6A-CEC1-4769-A9EE-CADB38E8396D}"/>
              </a:ext>
            </a:extLst>
          </p:cNvPr>
          <p:cNvSpPr/>
          <p:nvPr/>
        </p:nvSpPr>
        <p:spPr>
          <a:xfrm>
            <a:off x="9428922" y="1415514"/>
            <a:ext cx="2763078" cy="49411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0886F166-7B00-4173-938C-6B9E1203038A}"/>
              </a:ext>
            </a:extLst>
          </p:cNvPr>
          <p:cNvSpPr/>
          <p:nvPr/>
        </p:nvSpPr>
        <p:spPr>
          <a:xfrm>
            <a:off x="-39757" y="-13253"/>
            <a:ext cx="9780105" cy="63889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096CBD1C-A105-46B8-A61E-2669353ADCF7}"/>
              </a:ext>
            </a:extLst>
          </p:cNvPr>
          <p:cNvSpPr>
            <a:spLocks noGrp="1"/>
          </p:cNvSpPr>
          <p:nvPr>
            <p:ph type="title"/>
          </p:nvPr>
        </p:nvSpPr>
        <p:spPr/>
        <p:txBody>
          <a:bodyPr/>
          <a:lstStyle/>
          <a:p>
            <a:r>
              <a:rPr lang="en-GB" altLang="en-US" sz="3200" dirty="0">
                <a:solidFill>
                  <a:srgbClr val="FF0000"/>
                </a:solidFill>
              </a:rPr>
              <a:t>Offline and Online Charging</a:t>
            </a:r>
            <a:br>
              <a:rPr lang="en-GB" altLang="en-US" sz="3200" dirty="0"/>
            </a:br>
            <a:r>
              <a:rPr lang="en-GB" altLang="en-US" sz="3200" dirty="0">
                <a:solidFill>
                  <a:srgbClr val="999999"/>
                </a:solidFill>
              </a:rPr>
              <a:t>Logical Reference Point (RP) Architecture</a:t>
            </a:r>
            <a:endParaRPr lang="fr-FR" dirty="0"/>
          </a:p>
        </p:txBody>
      </p:sp>
      <p:graphicFrame>
        <p:nvGraphicFramePr>
          <p:cNvPr id="5" name="Object 4">
            <a:extLst>
              <a:ext uri="{FF2B5EF4-FFF2-40B4-BE49-F238E27FC236}">
                <a16:creationId xmlns:a16="http://schemas.microsoft.com/office/drawing/2014/main" id="{8BA961C6-C741-44C8-BDCC-4758FC6D2DBC}"/>
              </a:ext>
            </a:extLst>
          </p:cNvPr>
          <p:cNvGraphicFramePr>
            <a:graphicFrameLocks noChangeAspect="1"/>
          </p:cNvGraphicFramePr>
          <p:nvPr/>
        </p:nvGraphicFramePr>
        <p:xfrm>
          <a:off x="609759" y="1132191"/>
          <a:ext cx="5157287" cy="2691249"/>
        </p:xfrm>
        <a:graphic>
          <a:graphicData uri="http://schemas.openxmlformats.org/presentationml/2006/ole">
            <mc:AlternateContent xmlns:mc="http://schemas.openxmlformats.org/markup-compatibility/2006">
              <mc:Choice xmlns:v="urn:schemas-microsoft-com:vml" Requires="v">
                <p:oleObj spid="_x0000_s3120" name="Picture" r:id="rId3" imgW="4639736" imgH="3116243" progId="Word.Picture.8">
                  <p:embed/>
                </p:oleObj>
              </mc:Choice>
              <mc:Fallback>
                <p:oleObj name="Picture" r:id="rId3" imgW="4639736" imgH="3116243" progId="Word.Picture.8">
                  <p:embed/>
                  <p:pic>
                    <p:nvPicPr>
                      <p:cNvPr id="5" name="Object 4">
                        <a:extLst>
                          <a:ext uri="{FF2B5EF4-FFF2-40B4-BE49-F238E27FC236}">
                            <a16:creationId xmlns:a16="http://schemas.microsoft.com/office/drawing/2014/main" id="{8BA961C6-C741-44C8-BDCC-4758FC6D2DBC}"/>
                          </a:ext>
                        </a:extLst>
                      </p:cNvPr>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759" y="1132191"/>
                        <a:ext cx="5157287" cy="2691249"/>
                      </a:xfrm>
                      <a:prstGeom prst="rect">
                        <a:avLst/>
                      </a:prstGeom>
                      <a:noFill/>
                      <a:ln>
                        <a:noFill/>
                      </a:ln>
                    </p:spPr>
                  </p:pic>
                </p:oleObj>
              </mc:Fallback>
            </mc:AlternateContent>
          </a:graphicData>
        </a:graphic>
      </p:graphicFrame>
      <p:sp>
        <p:nvSpPr>
          <p:cNvPr id="6" name="Inhaltsplatzhalter 2">
            <a:extLst>
              <a:ext uri="{FF2B5EF4-FFF2-40B4-BE49-F238E27FC236}">
                <a16:creationId xmlns:a16="http://schemas.microsoft.com/office/drawing/2014/main" id="{43293B83-1B3E-4FBB-B317-9958220CC89E}"/>
              </a:ext>
            </a:extLst>
          </p:cNvPr>
          <p:cNvSpPr txBox="1">
            <a:spLocks/>
          </p:cNvSpPr>
          <p:nvPr/>
        </p:nvSpPr>
        <p:spPr bwMode="auto">
          <a:xfrm>
            <a:off x="6110264" y="1230563"/>
            <a:ext cx="6081736" cy="5168512"/>
          </a:xfrm>
          <a:prstGeom prst="rect">
            <a:avLst/>
          </a:prstGeom>
          <a:noFill/>
          <a:ln w="9525">
            <a:noFill/>
            <a:miter lim="800000"/>
            <a:headEnd/>
            <a:tailEnd/>
          </a:ln>
        </p:spPr>
        <p:txBody>
          <a:bodyPr/>
          <a:lstStyle/>
          <a:p>
            <a:pPr marL="457200" indent="-457200">
              <a:lnSpc>
                <a:spcPct val="80000"/>
              </a:lnSpc>
              <a:spcBef>
                <a:spcPct val="20000"/>
              </a:spcBef>
              <a:defRPr/>
            </a:pPr>
            <a:r>
              <a:rPr lang="en-GB" b="1" kern="0" dirty="0">
                <a:latin typeface="+mn-lt"/>
                <a:cs typeface="+mn-cs"/>
              </a:rPr>
              <a:t>Charging Trigger Function (CTF)</a:t>
            </a:r>
          </a:p>
          <a:p>
            <a:pPr marL="285750" indent="-285750">
              <a:lnSpc>
                <a:spcPct val="80000"/>
              </a:lnSpc>
              <a:spcBef>
                <a:spcPct val="20000"/>
              </a:spcBef>
              <a:buClr>
                <a:srgbClr val="C00000"/>
              </a:buClr>
              <a:buFont typeface="Arial" pitchFamily="34" charset="0"/>
              <a:buChar char="•"/>
              <a:defRPr/>
            </a:pPr>
            <a:r>
              <a:rPr lang="en-GB" sz="1400" kern="0" dirty="0">
                <a:latin typeface="+mn-lt"/>
              </a:rPr>
              <a:t>Collects „Metrics“ from the core system, based on system specific triggers (e.g. signalling events)</a:t>
            </a:r>
          </a:p>
          <a:p>
            <a:pPr marL="285750" indent="-285750">
              <a:lnSpc>
                <a:spcPct val="80000"/>
              </a:lnSpc>
              <a:spcBef>
                <a:spcPct val="20000"/>
              </a:spcBef>
              <a:buClr>
                <a:srgbClr val="C00000"/>
              </a:buClr>
              <a:buFont typeface="Arial" pitchFamily="34" charset="0"/>
              <a:buChar char="•"/>
              <a:defRPr/>
            </a:pPr>
            <a:r>
              <a:rPr lang="en-GB" sz="1400" kern="0" dirty="0">
                <a:latin typeface="+mn-lt"/>
              </a:rPr>
              <a:t>Formats these metrics into charging events</a:t>
            </a:r>
          </a:p>
          <a:p>
            <a:pPr marL="285750" indent="-285750">
              <a:lnSpc>
                <a:spcPct val="80000"/>
              </a:lnSpc>
              <a:spcBef>
                <a:spcPct val="20000"/>
              </a:spcBef>
              <a:buClr>
                <a:srgbClr val="C00000"/>
              </a:buClr>
              <a:buFont typeface="Arial" pitchFamily="34" charset="0"/>
              <a:buChar char="•"/>
              <a:defRPr/>
            </a:pPr>
            <a:r>
              <a:rPr lang="en-GB" sz="1400" kern="0" dirty="0">
                <a:latin typeface="+mn-lt"/>
              </a:rPr>
              <a:t>Forwards  charging events to the CDF via Rf RP / OCF via Ro RP</a:t>
            </a:r>
          </a:p>
          <a:p>
            <a:pPr marL="457200" indent="-457200">
              <a:lnSpc>
                <a:spcPct val="80000"/>
              </a:lnSpc>
              <a:spcBef>
                <a:spcPct val="20000"/>
              </a:spcBef>
              <a:defRPr/>
            </a:pPr>
            <a:r>
              <a:rPr lang="en-GB" b="1" kern="0" dirty="0">
                <a:latin typeface="+mn-lt"/>
                <a:cs typeface="+mn-cs"/>
              </a:rPr>
              <a:t>Charging Data Function (CDF)</a:t>
            </a:r>
          </a:p>
          <a:p>
            <a:pPr marL="285750" indent="-285750">
              <a:lnSpc>
                <a:spcPct val="80000"/>
              </a:lnSpc>
              <a:spcBef>
                <a:spcPct val="20000"/>
              </a:spcBef>
              <a:buClr>
                <a:srgbClr val="C00000"/>
              </a:buClr>
              <a:buFont typeface="Arial" pitchFamily="34" charset="0"/>
              <a:buChar char="•"/>
              <a:defRPr/>
            </a:pPr>
            <a:r>
              <a:rPr lang="en-GB" sz="1400" kern="0" dirty="0">
                <a:latin typeface="+mn-lt"/>
              </a:rPr>
              <a:t>Collects charging events and formats them into CDRs according to system specific rules</a:t>
            </a:r>
          </a:p>
          <a:p>
            <a:pPr marL="285750" indent="-285750">
              <a:lnSpc>
                <a:spcPct val="80000"/>
              </a:lnSpc>
              <a:spcBef>
                <a:spcPct val="20000"/>
              </a:spcBef>
              <a:buClr>
                <a:srgbClr val="C00000"/>
              </a:buClr>
              <a:buFont typeface="Arial" pitchFamily="34" charset="0"/>
              <a:buChar char="•"/>
              <a:defRPr/>
            </a:pPr>
            <a:r>
              <a:rPr lang="en-GB" sz="1400" kern="0" dirty="0">
                <a:latin typeface="+mn-lt"/>
              </a:rPr>
              <a:t>Forwards CDRs to CGF via Ga reference point </a:t>
            </a:r>
          </a:p>
          <a:p>
            <a:pPr marL="457200" indent="-457200">
              <a:lnSpc>
                <a:spcPct val="80000"/>
              </a:lnSpc>
              <a:spcBef>
                <a:spcPct val="20000"/>
              </a:spcBef>
              <a:defRPr/>
            </a:pPr>
            <a:r>
              <a:rPr lang="en-GB" b="1" kern="0" dirty="0">
                <a:latin typeface="+mn-lt"/>
                <a:cs typeface="+mn-cs"/>
              </a:rPr>
              <a:t>Charging Gateway Function (CGF)</a:t>
            </a:r>
          </a:p>
          <a:p>
            <a:pPr marL="285750" indent="-285750">
              <a:lnSpc>
                <a:spcPct val="80000"/>
              </a:lnSpc>
              <a:spcBef>
                <a:spcPct val="20000"/>
              </a:spcBef>
              <a:buClr>
                <a:srgbClr val="C00000"/>
              </a:buClr>
              <a:buFont typeface="Arial" pitchFamily="34" charset="0"/>
              <a:buChar char="•"/>
              <a:defRPr/>
            </a:pPr>
            <a:r>
              <a:rPr lang="en-GB" sz="1400" kern="0" dirty="0">
                <a:latin typeface="+mn-lt"/>
              </a:rPr>
              <a:t>Provides non-volatile CDR file store</a:t>
            </a:r>
          </a:p>
          <a:p>
            <a:pPr marL="285750" indent="-285750">
              <a:lnSpc>
                <a:spcPct val="80000"/>
              </a:lnSpc>
              <a:spcBef>
                <a:spcPct val="20000"/>
              </a:spcBef>
              <a:buClr>
                <a:srgbClr val="C00000"/>
              </a:buClr>
              <a:buFont typeface="Arial" pitchFamily="34" charset="0"/>
              <a:buChar char="•"/>
              <a:defRPr/>
            </a:pPr>
            <a:r>
              <a:rPr lang="en-GB" sz="1400" kern="0" dirty="0">
                <a:latin typeface="+mn-lt"/>
              </a:rPr>
              <a:t>Uses Bx reference point for CDR file transfer to Billing Domain</a:t>
            </a:r>
          </a:p>
          <a:p>
            <a:pPr marL="457200" indent="-457200">
              <a:lnSpc>
                <a:spcPct val="80000"/>
              </a:lnSpc>
              <a:spcBef>
                <a:spcPct val="20000"/>
              </a:spcBef>
              <a:defRPr/>
            </a:pPr>
            <a:r>
              <a:rPr lang="en-GB" b="1" kern="0" dirty="0">
                <a:latin typeface="+mn-lt"/>
                <a:cs typeface="+mn-cs"/>
              </a:rPr>
              <a:t>Billing Domain</a:t>
            </a:r>
          </a:p>
          <a:p>
            <a:pPr marL="285750" indent="-285750">
              <a:lnSpc>
                <a:spcPct val="80000"/>
              </a:lnSpc>
              <a:spcBef>
                <a:spcPct val="20000"/>
              </a:spcBef>
              <a:buClr>
                <a:srgbClr val="C00000"/>
              </a:buClr>
              <a:buFont typeface="Arial" pitchFamily="34" charset="0"/>
              <a:buChar char="•"/>
              <a:defRPr/>
            </a:pPr>
            <a:r>
              <a:rPr lang="en-GB" sz="1400" kern="0" dirty="0"/>
              <a:t>Receives CDR files from CGF with further standardisation in GSMA</a:t>
            </a:r>
          </a:p>
          <a:p>
            <a:pPr>
              <a:lnSpc>
                <a:spcPct val="80000"/>
              </a:lnSpc>
              <a:spcBef>
                <a:spcPct val="20000"/>
              </a:spcBef>
              <a:buClr>
                <a:srgbClr val="C00000"/>
              </a:buClr>
              <a:defRPr/>
            </a:pPr>
            <a:endParaRPr lang="en-GB" sz="1400" kern="0" dirty="0"/>
          </a:p>
          <a:p>
            <a:pPr marL="457200" indent="-457200">
              <a:lnSpc>
                <a:spcPct val="80000"/>
              </a:lnSpc>
              <a:spcBef>
                <a:spcPct val="20000"/>
              </a:spcBef>
              <a:defRPr/>
            </a:pPr>
            <a:r>
              <a:rPr lang="en-GB" b="1" kern="0" dirty="0">
                <a:latin typeface="+mn-lt"/>
                <a:cs typeface="+mn-cs"/>
              </a:rPr>
              <a:t>Charging Online Function (OCF)</a:t>
            </a:r>
          </a:p>
          <a:p>
            <a:pPr marL="285750" indent="-285750">
              <a:lnSpc>
                <a:spcPct val="80000"/>
              </a:lnSpc>
              <a:spcBef>
                <a:spcPct val="20000"/>
              </a:spcBef>
              <a:buClr>
                <a:srgbClr val="C00000"/>
              </a:buClr>
              <a:buFont typeface="Arial" pitchFamily="34" charset="0"/>
              <a:buChar char="•"/>
              <a:defRPr/>
            </a:pPr>
            <a:r>
              <a:rPr lang="en-US" sz="1400" kern="0" dirty="0">
                <a:latin typeface="+mn-lt"/>
              </a:rPr>
              <a:t>Receive acknowledgements of the charging events and grants or rejects the network resource usage requested  in real-time before service execution</a:t>
            </a:r>
          </a:p>
          <a:p>
            <a:pPr marL="457200" indent="-457200">
              <a:lnSpc>
                <a:spcPct val="80000"/>
              </a:lnSpc>
              <a:spcBef>
                <a:spcPct val="20000"/>
              </a:spcBef>
              <a:buClr>
                <a:srgbClr val="C00000"/>
              </a:buClr>
              <a:defRPr/>
            </a:pPr>
            <a:r>
              <a:rPr lang="en-GB" b="1" kern="0" dirty="0">
                <a:latin typeface="+mn-lt"/>
                <a:cs typeface="+mn-cs"/>
              </a:rPr>
              <a:t>Account Balance Management Function (ABMF)</a:t>
            </a:r>
          </a:p>
          <a:p>
            <a:pPr marL="285750" indent="-285750">
              <a:lnSpc>
                <a:spcPct val="80000"/>
              </a:lnSpc>
              <a:spcBef>
                <a:spcPct val="20000"/>
              </a:spcBef>
              <a:buClr>
                <a:srgbClr val="C00000"/>
              </a:buClr>
              <a:buFont typeface="Arial" pitchFamily="34" charset="0"/>
              <a:buChar char="•"/>
              <a:defRPr/>
            </a:pPr>
            <a:r>
              <a:rPr lang="en-US" sz="1400" kern="0" dirty="0"/>
              <a:t>Access the account of the service request subscription (user/provider) </a:t>
            </a:r>
            <a:endParaRPr lang="en-GB" sz="1400" kern="0" dirty="0"/>
          </a:p>
          <a:p>
            <a:pPr marL="457200" indent="-457200">
              <a:lnSpc>
                <a:spcPct val="80000"/>
              </a:lnSpc>
              <a:spcBef>
                <a:spcPct val="20000"/>
              </a:spcBef>
              <a:buClr>
                <a:srgbClr val="C00000"/>
              </a:buClr>
              <a:defRPr/>
            </a:pPr>
            <a:r>
              <a:rPr lang="en-GB" b="1" kern="0" dirty="0">
                <a:latin typeface="+mn-lt"/>
                <a:cs typeface="+mn-cs"/>
              </a:rPr>
              <a:t>Rating Function (RF)</a:t>
            </a:r>
            <a:r>
              <a:rPr lang="en-US" b="1" kern="0" dirty="0">
                <a:latin typeface="+mn-lt"/>
                <a:cs typeface="+mn-cs"/>
              </a:rPr>
              <a:t> </a:t>
            </a:r>
          </a:p>
          <a:p>
            <a:pPr marL="285750" indent="-285750">
              <a:lnSpc>
                <a:spcPct val="80000"/>
              </a:lnSpc>
              <a:spcBef>
                <a:spcPct val="20000"/>
              </a:spcBef>
              <a:buClr>
                <a:srgbClr val="C00000"/>
              </a:buClr>
              <a:buFont typeface="Arial" pitchFamily="34" charset="0"/>
              <a:buChar char="•"/>
              <a:defRPr/>
            </a:pPr>
            <a:r>
              <a:rPr lang="en-US" sz="1400" kern="0" dirty="0"/>
              <a:t>Determines the value of chargeable events in terms of monetary or non-monetary units (i.e. quota)</a:t>
            </a:r>
          </a:p>
        </p:txBody>
      </p:sp>
      <p:graphicFrame>
        <p:nvGraphicFramePr>
          <p:cNvPr id="7" name="Object 6">
            <a:extLst>
              <a:ext uri="{FF2B5EF4-FFF2-40B4-BE49-F238E27FC236}">
                <a16:creationId xmlns:a16="http://schemas.microsoft.com/office/drawing/2014/main" id="{AEF1FCCD-C5F4-4080-92CC-62863CC482BF}"/>
              </a:ext>
            </a:extLst>
          </p:cNvPr>
          <p:cNvGraphicFramePr>
            <a:graphicFrameLocks noChangeAspect="1"/>
          </p:cNvGraphicFramePr>
          <p:nvPr/>
        </p:nvGraphicFramePr>
        <p:xfrm>
          <a:off x="609759" y="3814819"/>
          <a:ext cx="4698412" cy="2528567"/>
        </p:xfrm>
        <a:graphic>
          <a:graphicData uri="http://schemas.openxmlformats.org/presentationml/2006/ole">
            <mc:AlternateContent xmlns:mc="http://schemas.openxmlformats.org/markup-compatibility/2006">
              <mc:Choice xmlns:v="urn:schemas-microsoft-com:vml" Requires="v">
                <p:oleObj spid="_x0000_s3121" name="Picture" r:id="rId5" imgW="5949199" imgH="3109592" progId="Word.Picture.8">
                  <p:embed/>
                </p:oleObj>
              </mc:Choice>
              <mc:Fallback>
                <p:oleObj name="Picture" r:id="rId5" imgW="5949199" imgH="3109592" progId="Word.Picture.8">
                  <p:embed/>
                  <p:pic>
                    <p:nvPicPr>
                      <p:cNvPr id="7" name="Object 6">
                        <a:extLst>
                          <a:ext uri="{FF2B5EF4-FFF2-40B4-BE49-F238E27FC236}">
                            <a16:creationId xmlns:a16="http://schemas.microsoft.com/office/drawing/2014/main" id="{AEF1FCCD-C5F4-4080-92CC-62863CC482BF}"/>
                          </a:ext>
                        </a:extLst>
                      </p:cNvPr>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759" y="3814819"/>
                        <a:ext cx="4698412" cy="2528567"/>
                      </a:xfrm>
                      <a:prstGeom prst="rect">
                        <a:avLst/>
                      </a:prstGeom>
                      <a:noFill/>
                      <a:ln>
                        <a:noFill/>
                      </a:ln>
                    </p:spPr>
                  </p:pic>
                </p:oleObj>
              </mc:Fallback>
            </mc:AlternateContent>
          </a:graphicData>
        </a:graphic>
      </p:graphicFrame>
      <p:sp>
        <p:nvSpPr>
          <p:cNvPr id="9" name="AutoShape 134">
            <a:extLst>
              <a:ext uri="{FF2B5EF4-FFF2-40B4-BE49-F238E27FC236}">
                <a16:creationId xmlns:a16="http://schemas.microsoft.com/office/drawing/2014/main" id="{E2589631-BA6E-4940-924C-89DA3C6111B4}"/>
              </a:ext>
            </a:extLst>
          </p:cNvPr>
          <p:cNvSpPr>
            <a:spLocks noChangeArrowheads="1"/>
          </p:cNvSpPr>
          <p:nvPr/>
        </p:nvSpPr>
        <p:spPr bwMode="auto">
          <a:xfrm>
            <a:off x="4126695" y="6158808"/>
            <a:ext cx="1895475" cy="230187"/>
          </a:xfrm>
          <a:prstGeom prst="flowChartTerminator">
            <a:avLst/>
          </a:prstGeom>
          <a:noFill/>
          <a:ln>
            <a:noFill/>
          </a:ln>
        </p:spPr>
        <p:txBody>
          <a:bodyPr wrap="none" lIns="36000" tIns="36000" rIns="36000" bIns="36000" anchor="ctr"/>
          <a:lstStyle/>
          <a:p>
            <a:pPr defTabSz="762000">
              <a:spcBef>
                <a:spcPct val="15000"/>
              </a:spcBef>
              <a:spcAft>
                <a:spcPct val="15000"/>
              </a:spcAft>
            </a:pPr>
            <a:r>
              <a:rPr lang="en-US" altLang="en-US" sz="1000" dirty="0">
                <a:latin typeface="Arial" panose="020B0604020202020204" pitchFamily="34" charset="0"/>
              </a:rPr>
              <a:t>Source</a:t>
            </a:r>
            <a:r>
              <a:rPr lang="de-DE" altLang="en-US" sz="1000" dirty="0">
                <a:latin typeface="Arial" panose="020B0604020202020204" pitchFamily="34" charset="0"/>
              </a:rPr>
              <a:t>: TS 32.240</a:t>
            </a:r>
            <a:endParaRPr lang="en-US" altLang="en-US" sz="1000" dirty="0">
              <a:latin typeface="Arial" panose="020B0604020202020204" pitchFamily="34" charset="0"/>
            </a:endParaRPr>
          </a:p>
        </p:txBody>
      </p:sp>
    </p:spTree>
    <p:extLst>
      <p:ext uri="{BB962C8B-B14F-4D97-AF65-F5344CB8AC3E}">
        <p14:creationId xmlns:p14="http://schemas.microsoft.com/office/powerpoint/2010/main" val="41113877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כותרת 3">
            <a:extLst>
              <a:ext uri="{FF2B5EF4-FFF2-40B4-BE49-F238E27FC236}">
                <a16:creationId xmlns:a16="http://schemas.microsoft.com/office/drawing/2014/main" id="{3EEF5802-39D5-419F-A260-8B28112B60C6}"/>
              </a:ext>
            </a:extLst>
          </p:cNvPr>
          <p:cNvSpPr>
            <a:spLocks noGrp="1"/>
          </p:cNvSpPr>
          <p:nvPr>
            <p:ph type="title"/>
          </p:nvPr>
        </p:nvSpPr>
        <p:spPr>
          <a:xfrm>
            <a:off x="1509712" y="3265488"/>
            <a:ext cx="10515600" cy="1325563"/>
          </a:xfrm>
        </p:spPr>
        <p:txBody>
          <a:bodyPr/>
          <a:lstStyle/>
          <a:p>
            <a:r>
              <a:rPr lang="en-US" dirty="0"/>
              <a:t>Principles of Charging in 5G Core Network </a:t>
            </a:r>
          </a:p>
        </p:txBody>
      </p:sp>
    </p:spTree>
    <p:extLst>
      <p:ext uri="{BB962C8B-B14F-4D97-AF65-F5344CB8AC3E}">
        <p14:creationId xmlns:p14="http://schemas.microsoft.com/office/powerpoint/2010/main" val="376741926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A8A67BB-702E-49FC-AD3A-3A2F771F671F}"/>
              </a:ext>
            </a:extLst>
          </p:cNvPr>
          <p:cNvSpPr/>
          <p:nvPr/>
        </p:nvSpPr>
        <p:spPr>
          <a:xfrm>
            <a:off x="0" y="1364974"/>
            <a:ext cx="11722762" cy="4956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596B030A-891F-42F6-AA2B-8CA7751DBDC6}"/>
              </a:ext>
            </a:extLst>
          </p:cNvPr>
          <p:cNvSpPr>
            <a:spLocks noGrp="1"/>
          </p:cNvSpPr>
          <p:nvPr>
            <p:ph type="title"/>
          </p:nvPr>
        </p:nvSpPr>
        <p:spPr/>
        <p:txBody>
          <a:bodyPr/>
          <a:lstStyle/>
          <a:p>
            <a:r>
              <a:rPr lang="en-GB" altLang="en-US" dirty="0">
                <a:solidFill>
                  <a:srgbClr val="FF0000"/>
                </a:solidFill>
              </a:rPr>
              <a:t>Overall Charging Architecture</a:t>
            </a:r>
            <a:endParaRPr lang="fr-FR" dirty="0">
              <a:solidFill>
                <a:srgbClr val="FF0000"/>
              </a:solidFill>
            </a:endParaRPr>
          </a:p>
        </p:txBody>
      </p:sp>
      <p:graphicFrame>
        <p:nvGraphicFramePr>
          <p:cNvPr id="5" name="Object 2">
            <a:extLst>
              <a:ext uri="{FF2B5EF4-FFF2-40B4-BE49-F238E27FC236}">
                <a16:creationId xmlns:a16="http://schemas.microsoft.com/office/drawing/2014/main" id="{2648CFED-0283-4049-A076-3BBC83548CA9}"/>
              </a:ext>
            </a:extLst>
          </p:cNvPr>
          <p:cNvGraphicFramePr>
            <a:graphicFrameLocks noChangeAspect="1"/>
          </p:cNvGraphicFramePr>
          <p:nvPr/>
        </p:nvGraphicFramePr>
        <p:xfrm>
          <a:off x="-457154" y="1230114"/>
          <a:ext cx="9442011" cy="4403594"/>
        </p:xfrm>
        <a:graphic>
          <a:graphicData uri="http://schemas.openxmlformats.org/presentationml/2006/ole">
            <mc:AlternateContent xmlns:mc="http://schemas.openxmlformats.org/markup-compatibility/2006">
              <mc:Choice xmlns:v="urn:schemas-microsoft-com:vml" Requires="v">
                <p:oleObj spid="_x0000_s4121" r:id="rId3" imgW="5924123" imgH="3415392" progId="">
                  <p:embed/>
                </p:oleObj>
              </mc:Choice>
              <mc:Fallback>
                <p:oleObj r:id="rId3" imgW="5924123" imgH="3415392" progId="">
                  <p:embed/>
                  <p:pic>
                    <p:nvPicPr>
                      <p:cNvPr id="5" name="Object 2">
                        <a:extLst>
                          <a:ext uri="{FF2B5EF4-FFF2-40B4-BE49-F238E27FC236}">
                            <a16:creationId xmlns:a16="http://schemas.microsoft.com/office/drawing/2014/main" id="{2648CFED-0283-4049-A076-3BBC83548C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154" y="1230114"/>
                        <a:ext cx="9442011" cy="4403594"/>
                      </a:xfrm>
                      <a:prstGeom prst="rect">
                        <a:avLst/>
                      </a:prstGeom>
                      <a:noFill/>
                      <a:ln>
                        <a:noFill/>
                      </a:ln>
                    </p:spPr>
                  </p:pic>
                </p:oleObj>
              </mc:Fallback>
            </mc:AlternateContent>
          </a:graphicData>
        </a:graphic>
      </p:graphicFrame>
      <p:sp>
        <p:nvSpPr>
          <p:cNvPr id="6" name="Textfeld 9">
            <a:extLst>
              <a:ext uri="{FF2B5EF4-FFF2-40B4-BE49-F238E27FC236}">
                <a16:creationId xmlns:a16="http://schemas.microsoft.com/office/drawing/2014/main" id="{5ADB8DC7-8E88-483F-A1CC-DA7DF3E2F7B4}"/>
              </a:ext>
            </a:extLst>
          </p:cNvPr>
          <p:cNvSpPr txBox="1">
            <a:spLocks noChangeArrowheads="1"/>
          </p:cNvSpPr>
          <p:nvPr/>
        </p:nvSpPr>
        <p:spPr bwMode="auto">
          <a:xfrm>
            <a:off x="981223" y="6030635"/>
            <a:ext cx="32924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Blip>
                <a:blip r:embed="rId5"/>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de-DE" altLang="en-US" sz="1000" b="1" dirty="0">
                <a:latin typeface="Arial" panose="020B0604020202020204" pitchFamily="34" charset="0"/>
              </a:rPr>
              <a:t>Reference Point (RP) view  </a:t>
            </a:r>
          </a:p>
        </p:txBody>
      </p:sp>
      <p:sp>
        <p:nvSpPr>
          <p:cNvPr id="7" name="Textfeld 11">
            <a:extLst>
              <a:ext uri="{FF2B5EF4-FFF2-40B4-BE49-F238E27FC236}">
                <a16:creationId xmlns:a16="http://schemas.microsoft.com/office/drawing/2014/main" id="{1C32F1D7-0FE3-411F-BACB-35D8D67FAA71}"/>
              </a:ext>
            </a:extLst>
          </p:cNvPr>
          <p:cNvSpPr txBox="1">
            <a:spLocks noChangeArrowheads="1"/>
          </p:cNvSpPr>
          <p:nvPr/>
        </p:nvSpPr>
        <p:spPr bwMode="auto">
          <a:xfrm>
            <a:off x="4967035" y="6075110"/>
            <a:ext cx="22177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Blip>
                <a:blip r:embed="rId5"/>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de-DE" altLang="en-US" sz="1000" b="1" dirty="0">
                <a:latin typeface="Arial" panose="020B0604020202020204" pitchFamily="34" charset="0"/>
              </a:rPr>
              <a:t>Service Based Interface (SBI) </a:t>
            </a:r>
          </a:p>
        </p:txBody>
      </p:sp>
      <p:sp>
        <p:nvSpPr>
          <p:cNvPr id="8" name="Right Brace 7">
            <a:extLst>
              <a:ext uri="{FF2B5EF4-FFF2-40B4-BE49-F238E27FC236}">
                <a16:creationId xmlns:a16="http://schemas.microsoft.com/office/drawing/2014/main" id="{85C99792-EC5A-4238-A8A8-37E94DA52B37}"/>
              </a:ext>
            </a:extLst>
          </p:cNvPr>
          <p:cNvSpPr/>
          <p:nvPr/>
        </p:nvSpPr>
        <p:spPr>
          <a:xfrm rot="5400000">
            <a:off x="2463112" y="3858112"/>
            <a:ext cx="409449" cy="3949002"/>
          </a:xfrm>
          <a:prstGeom prst="rightBrace">
            <a:avLst>
              <a:gd name="adj1" fmla="val 0"/>
              <a:gd name="adj2" fmla="val 52518"/>
            </a:avLst>
          </a:prstGeom>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9" name="Right Brace 7">
            <a:extLst>
              <a:ext uri="{FF2B5EF4-FFF2-40B4-BE49-F238E27FC236}">
                <a16:creationId xmlns:a16="http://schemas.microsoft.com/office/drawing/2014/main" id="{5384AB5A-7C23-46B6-8C6A-9EC9CA78889F}"/>
              </a:ext>
            </a:extLst>
          </p:cNvPr>
          <p:cNvSpPr/>
          <p:nvPr/>
        </p:nvSpPr>
        <p:spPr>
          <a:xfrm rot="5400000">
            <a:off x="5943380" y="4760191"/>
            <a:ext cx="365126" cy="2217738"/>
          </a:xfrm>
          <a:prstGeom prst="rightBrace">
            <a:avLst>
              <a:gd name="adj1" fmla="val 0"/>
              <a:gd name="adj2" fmla="val 52518"/>
            </a:avLst>
          </a:prstGeom>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0" name="AutoShape 134">
            <a:extLst>
              <a:ext uri="{FF2B5EF4-FFF2-40B4-BE49-F238E27FC236}">
                <a16:creationId xmlns:a16="http://schemas.microsoft.com/office/drawing/2014/main" id="{49206E0A-65E3-4F2B-A001-8A5C25DABD41}"/>
              </a:ext>
            </a:extLst>
          </p:cNvPr>
          <p:cNvSpPr>
            <a:spLocks noChangeArrowheads="1"/>
          </p:cNvSpPr>
          <p:nvPr/>
        </p:nvSpPr>
        <p:spPr bwMode="auto">
          <a:xfrm>
            <a:off x="9827287" y="6048097"/>
            <a:ext cx="1895475" cy="228600"/>
          </a:xfrm>
          <a:prstGeom prst="flowChartTerminator">
            <a:avLst/>
          </a:prstGeom>
          <a:noFill/>
          <a:ln>
            <a:noFill/>
          </a:ln>
        </p:spPr>
        <p:txBody>
          <a:bodyPr wrap="none" lIns="36000" tIns="36000" rIns="36000" bIns="36000" anchor="ctr"/>
          <a:lstStyle/>
          <a:p>
            <a:pPr defTabSz="762000">
              <a:spcBef>
                <a:spcPct val="15000"/>
              </a:spcBef>
              <a:spcAft>
                <a:spcPct val="15000"/>
              </a:spcAft>
            </a:pPr>
            <a:r>
              <a:rPr lang="en-US" altLang="en-US" sz="1000" dirty="0">
                <a:latin typeface="Arial" panose="020B0604020202020204" pitchFamily="34" charset="0"/>
              </a:rPr>
              <a:t>Source</a:t>
            </a:r>
            <a:r>
              <a:rPr lang="de-DE" altLang="en-US" sz="1000" dirty="0">
                <a:latin typeface="Arial" panose="020B0604020202020204" pitchFamily="34" charset="0"/>
              </a:rPr>
              <a:t>: TS 32.240</a:t>
            </a:r>
            <a:endParaRPr lang="en-US" altLang="en-US" sz="1000" dirty="0">
              <a:latin typeface="Arial" panose="020B0604020202020204" pitchFamily="34" charset="0"/>
            </a:endParaRPr>
          </a:p>
        </p:txBody>
      </p:sp>
      <p:sp>
        <p:nvSpPr>
          <p:cNvPr id="12" name="TextBox 11">
            <a:extLst>
              <a:ext uri="{FF2B5EF4-FFF2-40B4-BE49-F238E27FC236}">
                <a16:creationId xmlns:a16="http://schemas.microsoft.com/office/drawing/2014/main" id="{ACDE40F9-9035-41B4-800A-78C630645321}"/>
              </a:ext>
            </a:extLst>
          </p:cNvPr>
          <p:cNvSpPr txBox="1"/>
          <p:nvPr/>
        </p:nvSpPr>
        <p:spPr>
          <a:xfrm>
            <a:off x="7928149" y="1702296"/>
            <a:ext cx="3798277" cy="3647152"/>
          </a:xfrm>
          <a:prstGeom prst="rect">
            <a:avLst/>
          </a:prstGeom>
          <a:noFill/>
        </p:spPr>
        <p:txBody>
          <a:bodyPr wrap="square">
            <a:spAutoFit/>
          </a:bodyPr>
          <a:lstStyle/>
          <a:p>
            <a:pPr marL="0" marR="0">
              <a:spcBef>
                <a:spcPts val="0"/>
              </a:spcBef>
              <a:spcAft>
                <a:spcPts val="90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ONE Charging System architecture will be covered under two variants</a:t>
            </a:r>
          </a:p>
          <a:p>
            <a:pPr marL="0" marR="0">
              <a:spcBef>
                <a:spcPts val="0"/>
              </a:spcBef>
              <a:spcAft>
                <a:spcPts val="900"/>
              </a:spcAft>
            </a:pPr>
            <a:endParaRPr lang="en-US" sz="1800" dirty="0">
              <a:effectLst/>
              <a:latin typeface="Calibri" panose="020F0502020204030204" pitchFamily="34" charset="0"/>
              <a:ea typeface="Times New Roman" panose="02020603050405020304" pitchFamily="18" charset="0"/>
              <a:cs typeface="Calibri" panose="020F0502020204030204" pitchFamily="34" charset="0"/>
            </a:endParaRPr>
          </a:p>
          <a:p>
            <a:pPr marL="0" marR="0">
              <a:spcBef>
                <a:spcPts val="0"/>
              </a:spcBef>
              <a:spcAft>
                <a:spcPts val="90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When the target charging system </a:t>
            </a:r>
            <a:br>
              <a:rPr lang="en-US" sz="1800" dirty="0">
                <a:effectLst/>
                <a:latin typeface="Calibri" panose="020F0502020204030204" pitchFamily="34" charset="0"/>
                <a:ea typeface="Times New Roman" panose="02020603050405020304" pitchFamily="18" charset="0"/>
                <a:cs typeface="Calibri" panose="020F0502020204030204" pitchFamily="34" charset="0"/>
              </a:rPr>
            </a:br>
            <a:r>
              <a:rPr lang="en-US" sz="1800" dirty="0">
                <a:effectLst/>
                <a:latin typeface="Calibri" panose="020F0502020204030204" pitchFamily="34" charset="0"/>
                <a:ea typeface="Times New Roman" panose="02020603050405020304" pitchFamily="18" charset="0"/>
                <a:cs typeface="Calibri" panose="020F0502020204030204" pitchFamily="34" charset="0"/>
              </a:rPr>
              <a:t>(i.e. 5G CCS or EPC OCS/OFCS)</a:t>
            </a:r>
            <a:br>
              <a:rPr lang="en-US" sz="1800" dirty="0">
                <a:effectLst/>
                <a:latin typeface="Calibri" panose="020F0502020204030204" pitchFamily="34" charset="0"/>
                <a:ea typeface="Times New Roman" panose="02020603050405020304" pitchFamily="18" charset="0"/>
                <a:cs typeface="Calibri" panose="020F0502020204030204" pitchFamily="34" charset="0"/>
              </a:rPr>
            </a:br>
            <a:r>
              <a:rPr lang="en-US" sz="1800" dirty="0">
                <a:effectLst/>
                <a:latin typeface="Calibri" panose="020F0502020204030204" pitchFamily="34" charset="0"/>
                <a:ea typeface="Times New Roman" panose="02020603050405020304" pitchFamily="18" charset="0"/>
                <a:cs typeface="Calibri" panose="020F0502020204030204" pitchFamily="34" charset="0"/>
              </a:rPr>
              <a:t>needs to support termination of a reference point or interface from the opposite type of core network</a:t>
            </a:r>
            <a:br>
              <a:rPr lang="en-US" sz="1800" dirty="0">
                <a:effectLst/>
                <a:latin typeface="Calibri" panose="020F0502020204030204" pitchFamily="34" charset="0"/>
                <a:ea typeface="Times New Roman" panose="02020603050405020304" pitchFamily="18" charset="0"/>
                <a:cs typeface="Calibri" panose="020F0502020204030204" pitchFamily="34" charset="0"/>
              </a:rPr>
            </a:br>
            <a:r>
              <a:rPr lang="en-US" sz="1800" dirty="0">
                <a:effectLst/>
                <a:latin typeface="Calibri" panose="020F0502020204030204" pitchFamily="34" charset="0"/>
                <a:ea typeface="Times New Roman" panose="02020603050405020304" pitchFamily="18" charset="0"/>
                <a:cs typeface="Calibri" panose="020F0502020204030204" pitchFamily="34" charset="0"/>
              </a:rPr>
              <a:t>(i.e. Ro/Rf or Nchf) implementations will need to include interworking between the HTTP used by SBI and the Diameter protocol.</a:t>
            </a:r>
          </a:p>
        </p:txBody>
      </p:sp>
    </p:spTree>
    <p:extLst>
      <p:ext uri="{BB962C8B-B14F-4D97-AF65-F5344CB8AC3E}">
        <p14:creationId xmlns:p14="http://schemas.microsoft.com/office/powerpoint/2010/main" val="42097285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F0D119F-8DF2-46C8-9C16-528F0F3C1D9E}"/>
              </a:ext>
            </a:extLst>
          </p:cNvPr>
          <p:cNvSpPr/>
          <p:nvPr/>
        </p:nvSpPr>
        <p:spPr>
          <a:xfrm>
            <a:off x="0" y="1364974"/>
            <a:ext cx="11722762" cy="4956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18194A8E-8895-4D29-AAB8-04E012488D15}"/>
              </a:ext>
            </a:extLst>
          </p:cNvPr>
          <p:cNvSpPr>
            <a:spLocks noGrp="1"/>
          </p:cNvSpPr>
          <p:nvPr>
            <p:ph type="title"/>
          </p:nvPr>
        </p:nvSpPr>
        <p:spPr/>
        <p:txBody>
          <a:bodyPr/>
          <a:lstStyle/>
          <a:p>
            <a:r>
              <a:rPr lang="en-GB" altLang="en-US" dirty="0">
                <a:solidFill>
                  <a:srgbClr val="FF0000"/>
                </a:solidFill>
              </a:rPr>
              <a:t>Converged Charging</a:t>
            </a:r>
            <a:br>
              <a:rPr lang="de-DE" altLang="en-US" dirty="0"/>
            </a:br>
            <a:r>
              <a:rPr lang="en-GB" altLang="en-US" sz="3200" dirty="0">
                <a:solidFill>
                  <a:srgbClr val="999999"/>
                </a:solidFill>
              </a:rPr>
              <a:t>Logical</a:t>
            </a:r>
            <a:r>
              <a:rPr lang="en-GB" altLang="en-US" sz="3200" dirty="0"/>
              <a:t> </a:t>
            </a:r>
            <a:r>
              <a:rPr lang="en-GB" altLang="en-US" sz="3200" dirty="0">
                <a:solidFill>
                  <a:srgbClr val="999999"/>
                </a:solidFill>
              </a:rPr>
              <a:t>Service Based Interface (SBI)</a:t>
            </a:r>
            <a:r>
              <a:rPr lang="de-DE" altLang="en-US" sz="3200" dirty="0">
                <a:solidFill>
                  <a:srgbClr val="999999"/>
                </a:solidFill>
              </a:rPr>
              <a:t> </a:t>
            </a:r>
            <a:endParaRPr lang="fr-FR" dirty="0"/>
          </a:p>
        </p:txBody>
      </p:sp>
      <p:pic>
        <p:nvPicPr>
          <p:cNvPr id="8" name="Picture 5">
            <a:extLst>
              <a:ext uri="{FF2B5EF4-FFF2-40B4-BE49-F238E27FC236}">
                <a16:creationId xmlns:a16="http://schemas.microsoft.com/office/drawing/2014/main" id="{FDED5F88-3871-4E33-A1F3-F7B69F202A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3022" y="1649918"/>
            <a:ext cx="4778375" cy="371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3">
            <a:extLst>
              <a:ext uri="{FF2B5EF4-FFF2-40B4-BE49-F238E27FC236}">
                <a16:creationId xmlns:a16="http://schemas.microsoft.com/office/drawing/2014/main" id="{95637C63-40FC-40F8-8EE7-B40FD963AAE9}"/>
              </a:ext>
            </a:extLst>
          </p:cNvPr>
          <p:cNvSpPr txBox="1">
            <a:spLocks/>
          </p:cNvSpPr>
          <p:nvPr/>
        </p:nvSpPr>
        <p:spPr>
          <a:xfrm>
            <a:off x="6713316" y="1362868"/>
            <a:ext cx="5162309" cy="4132263"/>
          </a:xfrm>
          <a:prstGeom prst="rect">
            <a:avLst/>
          </a:prstGeom>
        </p:spPr>
        <p:txBody>
          <a:bodyPr/>
          <a:lstStyle/>
          <a:p>
            <a:pPr marL="285750" indent="-285750" eaLnBrk="0" fontAlgn="base" hangingPunct="0">
              <a:lnSpc>
                <a:spcPct val="110000"/>
              </a:lnSpc>
              <a:spcBef>
                <a:spcPct val="20000"/>
              </a:spcBef>
              <a:spcAft>
                <a:spcPct val="0"/>
              </a:spcAft>
              <a:defRPr/>
            </a:pPr>
            <a:endParaRPr lang="fr-FR" sz="1400" b="1" kern="0" dirty="0">
              <a:solidFill>
                <a:prstClr val="black"/>
              </a:solidFill>
              <a:latin typeface="+mn-lt"/>
              <a:cs typeface="Arial" panose="020B0604020202020204" pitchFamily="34" charset="0"/>
            </a:endParaRPr>
          </a:p>
          <a:p>
            <a:pPr eaLnBrk="0" fontAlgn="base" hangingPunct="0">
              <a:lnSpc>
                <a:spcPct val="110000"/>
              </a:lnSpc>
              <a:spcBef>
                <a:spcPct val="20000"/>
              </a:spcBef>
              <a:spcAft>
                <a:spcPct val="0"/>
              </a:spcAft>
              <a:defRPr/>
            </a:pPr>
            <a:r>
              <a:rPr lang="fr-FR" b="1" kern="0" dirty="0">
                <a:latin typeface="+mn-lt"/>
              </a:rPr>
              <a:t>Converged Charging System (CCS) </a:t>
            </a:r>
            <a:r>
              <a:rPr lang="en-US" sz="1600" kern="0" dirty="0">
                <a:latin typeface="+mn-lt"/>
              </a:rPr>
              <a:t>consists of four distinct modules</a:t>
            </a:r>
            <a:endParaRPr lang="fr-FR" sz="1600" kern="0" dirty="0">
              <a:latin typeface="+mn-lt"/>
            </a:endParaRPr>
          </a:p>
          <a:p>
            <a:pPr marL="285750" indent="-285750" eaLnBrk="0" fontAlgn="base" hangingPunct="0">
              <a:lnSpc>
                <a:spcPct val="110000"/>
              </a:lnSpc>
              <a:spcBef>
                <a:spcPct val="20000"/>
              </a:spcBef>
              <a:spcAft>
                <a:spcPct val="0"/>
              </a:spcAft>
              <a:buClr>
                <a:srgbClr val="C00000"/>
              </a:buClr>
              <a:buFont typeface="Arial" panose="020B0604020202020204" pitchFamily="34" charset="0"/>
              <a:buChar char="•"/>
              <a:defRPr/>
            </a:pPr>
            <a:r>
              <a:rPr lang="fr-FR" b="1" kern="0" dirty="0">
                <a:solidFill>
                  <a:srgbClr val="F8971D"/>
                </a:solidFill>
                <a:latin typeface="+mn-lt"/>
              </a:rPr>
              <a:t>Charging </a:t>
            </a:r>
            <a:r>
              <a:rPr lang="fr-FR" b="1" kern="0" dirty="0" err="1">
                <a:solidFill>
                  <a:srgbClr val="F8971D"/>
                </a:solidFill>
                <a:latin typeface="+mn-lt"/>
              </a:rPr>
              <a:t>Function</a:t>
            </a:r>
            <a:r>
              <a:rPr lang="fr-FR" b="1" kern="0" dirty="0">
                <a:solidFill>
                  <a:srgbClr val="F8971D"/>
                </a:solidFill>
                <a:latin typeface="+mn-lt"/>
              </a:rPr>
              <a:t> (CHF)</a:t>
            </a:r>
          </a:p>
          <a:p>
            <a:pPr marL="285750" indent="-285750" eaLnBrk="0" fontAlgn="base" hangingPunct="0">
              <a:lnSpc>
                <a:spcPct val="110000"/>
              </a:lnSpc>
              <a:spcBef>
                <a:spcPct val="20000"/>
              </a:spcBef>
              <a:spcAft>
                <a:spcPct val="0"/>
              </a:spcAft>
              <a:buClr>
                <a:srgbClr val="C00000"/>
              </a:buClr>
              <a:buFont typeface="Arial" panose="020B0604020202020204" pitchFamily="34" charset="0"/>
              <a:buChar char="•"/>
              <a:defRPr/>
            </a:pPr>
            <a:r>
              <a:rPr lang="en-GB" b="1" kern="0" dirty="0">
                <a:latin typeface="+mn-lt"/>
              </a:rPr>
              <a:t>Account Balance Management Function (ABMF)</a:t>
            </a:r>
          </a:p>
          <a:p>
            <a:pPr marL="285750" indent="-285750" eaLnBrk="0" fontAlgn="base" hangingPunct="0">
              <a:lnSpc>
                <a:spcPct val="110000"/>
              </a:lnSpc>
              <a:spcBef>
                <a:spcPct val="20000"/>
              </a:spcBef>
              <a:spcAft>
                <a:spcPct val="0"/>
              </a:spcAft>
              <a:buClr>
                <a:srgbClr val="C00000"/>
              </a:buClr>
              <a:buFont typeface="Arial" panose="020B0604020202020204" pitchFamily="34" charset="0"/>
              <a:buChar char="•"/>
              <a:defRPr/>
            </a:pPr>
            <a:r>
              <a:rPr lang="en-GB" b="1" kern="0" dirty="0">
                <a:latin typeface="+mn-lt"/>
              </a:rPr>
              <a:t>Charging Gateway Function (CGF)</a:t>
            </a:r>
          </a:p>
          <a:p>
            <a:pPr marL="285750" indent="-285750" eaLnBrk="0" fontAlgn="base" hangingPunct="0">
              <a:lnSpc>
                <a:spcPct val="110000"/>
              </a:lnSpc>
              <a:spcBef>
                <a:spcPct val="20000"/>
              </a:spcBef>
              <a:spcAft>
                <a:spcPct val="0"/>
              </a:spcAft>
              <a:buClr>
                <a:srgbClr val="C00000"/>
              </a:buClr>
              <a:buFont typeface="Arial" panose="020B0604020202020204" pitchFamily="34" charset="0"/>
              <a:buChar char="•"/>
              <a:defRPr/>
            </a:pPr>
            <a:r>
              <a:rPr lang="en-GB" b="1" kern="0" dirty="0">
                <a:latin typeface="+mn-lt"/>
              </a:rPr>
              <a:t>Rating Function (RF)</a:t>
            </a:r>
          </a:p>
          <a:p>
            <a:pPr eaLnBrk="0" fontAlgn="base" hangingPunct="0">
              <a:lnSpc>
                <a:spcPct val="110000"/>
              </a:lnSpc>
              <a:spcBef>
                <a:spcPct val="20000"/>
              </a:spcBef>
              <a:spcAft>
                <a:spcPct val="0"/>
              </a:spcAft>
              <a:defRPr/>
            </a:pPr>
            <a:endParaRPr lang="fr-FR" b="1" kern="0" dirty="0">
              <a:solidFill>
                <a:srgbClr val="FF0000"/>
              </a:solidFill>
              <a:latin typeface="+mn-lt"/>
              <a:cs typeface="Arial" panose="020B0604020202020204" pitchFamily="34" charset="0"/>
            </a:endParaRPr>
          </a:p>
          <a:p>
            <a:pPr eaLnBrk="0" fontAlgn="base" hangingPunct="0">
              <a:lnSpc>
                <a:spcPct val="110000"/>
              </a:lnSpc>
              <a:spcBef>
                <a:spcPct val="20000"/>
              </a:spcBef>
              <a:spcAft>
                <a:spcPct val="0"/>
              </a:spcAft>
              <a:defRPr/>
            </a:pPr>
            <a:r>
              <a:rPr lang="fr-FR" b="1" dirty="0">
                <a:solidFill>
                  <a:prstClr val="black"/>
                </a:solidFill>
                <a:latin typeface="+mn-lt"/>
                <a:cs typeface="Arial" panose="020B0604020202020204" pitchFamily="34" charset="0"/>
              </a:rPr>
              <a:t>Nchf Interface</a:t>
            </a:r>
            <a:r>
              <a:rPr lang="fr-FR" dirty="0">
                <a:solidFill>
                  <a:prstClr val="black"/>
                </a:solidFill>
                <a:latin typeface="+mn-lt"/>
                <a:cs typeface="Arial" panose="020B0604020202020204" pitchFamily="34" charset="0"/>
              </a:rPr>
              <a:t>:  </a:t>
            </a:r>
            <a:r>
              <a:rPr lang="en-US" sz="1400" kern="0" dirty="0">
                <a:latin typeface="+mn-lt"/>
              </a:rPr>
              <a:t>Service-based interface exposed by CHF</a:t>
            </a:r>
          </a:p>
          <a:p>
            <a:pPr marL="285750" indent="-285750" eaLnBrk="0" fontAlgn="base" hangingPunct="0">
              <a:lnSpc>
                <a:spcPct val="110000"/>
              </a:lnSpc>
              <a:spcBef>
                <a:spcPct val="20000"/>
              </a:spcBef>
              <a:spcAft>
                <a:spcPct val="0"/>
              </a:spcAft>
              <a:buFont typeface="Arial" panose="020B0604020202020204" pitchFamily="34" charset="0"/>
              <a:buChar char="•"/>
              <a:defRPr/>
            </a:pPr>
            <a:endParaRPr lang="en-US" sz="1400" kern="0" dirty="0">
              <a:latin typeface="+mn-lt"/>
            </a:endParaRPr>
          </a:p>
          <a:p>
            <a:pPr marL="285750" indent="-285750" eaLnBrk="0" fontAlgn="base" hangingPunct="0">
              <a:lnSpc>
                <a:spcPct val="110000"/>
              </a:lnSpc>
              <a:spcBef>
                <a:spcPct val="20000"/>
              </a:spcBef>
              <a:spcAft>
                <a:spcPct val="0"/>
              </a:spcAft>
              <a:buFont typeface="Arial" panose="020B0604020202020204" pitchFamily="34" charset="0"/>
              <a:buChar char="•"/>
              <a:defRPr/>
            </a:pPr>
            <a:endParaRPr lang="en-GB" b="1" kern="0" dirty="0">
              <a:latin typeface="+mn-lt"/>
            </a:endParaRPr>
          </a:p>
          <a:p>
            <a:pPr marL="285750" indent="-285750" eaLnBrk="0" fontAlgn="base" hangingPunct="0">
              <a:lnSpc>
                <a:spcPct val="110000"/>
              </a:lnSpc>
              <a:spcBef>
                <a:spcPct val="20000"/>
              </a:spcBef>
              <a:spcAft>
                <a:spcPct val="0"/>
              </a:spcAft>
              <a:buFont typeface="Arial" panose="020B0604020202020204" pitchFamily="34" charset="0"/>
              <a:buChar char="•"/>
              <a:defRPr/>
            </a:pPr>
            <a:endParaRPr lang="en-US" sz="1400" kern="0" dirty="0">
              <a:latin typeface="+mn-lt"/>
            </a:endParaRPr>
          </a:p>
          <a:p>
            <a:pPr marL="285750" indent="-285750" eaLnBrk="0" fontAlgn="base" hangingPunct="0">
              <a:lnSpc>
                <a:spcPct val="110000"/>
              </a:lnSpc>
              <a:spcBef>
                <a:spcPct val="20000"/>
              </a:spcBef>
              <a:spcAft>
                <a:spcPct val="0"/>
              </a:spcAft>
              <a:buFont typeface="Arial" panose="020B0604020202020204" pitchFamily="34" charset="0"/>
              <a:buChar char="•"/>
              <a:defRPr/>
            </a:pPr>
            <a:endParaRPr lang="en-US" sz="1400" kern="0" dirty="0">
              <a:latin typeface="+mn-lt"/>
            </a:endParaRPr>
          </a:p>
        </p:txBody>
      </p:sp>
      <p:sp>
        <p:nvSpPr>
          <p:cNvPr id="11" name="AutoShape 134">
            <a:extLst>
              <a:ext uri="{FF2B5EF4-FFF2-40B4-BE49-F238E27FC236}">
                <a16:creationId xmlns:a16="http://schemas.microsoft.com/office/drawing/2014/main" id="{0573948F-005D-DA49-A731-BF9B5CFD0AF9}"/>
              </a:ext>
            </a:extLst>
          </p:cNvPr>
          <p:cNvSpPr>
            <a:spLocks noChangeArrowheads="1"/>
          </p:cNvSpPr>
          <p:nvPr/>
        </p:nvSpPr>
        <p:spPr bwMode="auto">
          <a:xfrm>
            <a:off x="9827287" y="6048097"/>
            <a:ext cx="1895475" cy="228600"/>
          </a:xfrm>
          <a:prstGeom prst="flowChartTerminator">
            <a:avLst/>
          </a:prstGeom>
          <a:noFill/>
          <a:ln>
            <a:noFill/>
          </a:ln>
        </p:spPr>
        <p:txBody>
          <a:bodyPr wrap="none" lIns="36000" tIns="36000" rIns="36000" bIns="36000" anchor="ctr"/>
          <a:lstStyle/>
          <a:p>
            <a:pPr defTabSz="762000">
              <a:spcBef>
                <a:spcPct val="15000"/>
              </a:spcBef>
              <a:spcAft>
                <a:spcPct val="15000"/>
              </a:spcAft>
            </a:pPr>
            <a:r>
              <a:rPr lang="en-US" altLang="en-US" sz="1000" dirty="0">
                <a:latin typeface="Arial" panose="020B0604020202020204" pitchFamily="34" charset="0"/>
              </a:rPr>
              <a:t>Source</a:t>
            </a:r>
            <a:r>
              <a:rPr lang="de-DE" altLang="en-US" sz="1000" dirty="0">
                <a:latin typeface="Arial" panose="020B0604020202020204" pitchFamily="34" charset="0"/>
              </a:rPr>
              <a:t>: TS 32.240</a:t>
            </a:r>
            <a:endParaRPr lang="en-US" altLang="en-US" sz="1000" dirty="0">
              <a:latin typeface="Arial" panose="020B0604020202020204" pitchFamily="34" charset="0"/>
            </a:endParaRPr>
          </a:p>
        </p:txBody>
      </p:sp>
    </p:spTree>
    <p:extLst>
      <p:ext uri="{BB962C8B-B14F-4D97-AF65-F5344CB8AC3E}">
        <p14:creationId xmlns:p14="http://schemas.microsoft.com/office/powerpoint/2010/main" val="12186418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4AF4B-A6A4-4D57-B86E-4AA6108A11D3}"/>
              </a:ext>
            </a:extLst>
          </p:cNvPr>
          <p:cNvSpPr>
            <a:spLocks noGrp="1"/>
          </p:cNvSpPr>
          <p:nvPr>
            <p:ph type="title"/>
          </p:nvPr>
        </p:nvSpPr>
        <p:spPr/>
        <p:txBody>
          <a:bodyPr/>
          <a:lstStyle/>
          <a:p>
            <a:r>
              <a:rPr lang="en-GB" altLang="en-US" dirty="0">
                <a:solidFill>
                  <a:srgbClr val="FF0000"/>
                </a:solidFill>
              </a:rPr>
              <a:t>Mapping of Charging Functions</a:t>
            </a:r>
            <a:endParaRPr lang="fr-FR" dirty="0">
              <a:solidFill>
                <a:srgbClr val="FF0000"/>
              </a:solidFill>
            </a:endParaRPr>
          </a:p>
        </p:txBody>
      </p:sp>
      <p:graphicFrame>
        <p:nvGraphicFramePr>
          <p:cNvPr id="5" name="Object 2">
            <a:extLst>
              <a:ext uri="{FF2B5EF4-FFF2-40B4-BE49-F238E27FC236}">
                <a16:creationId xmlns:a16="http://schemas.microsoft.com/office/drawing/2014/main" id="{8218B309-13C6-45DA-8895-3B60A93D94DC}"/>
              </a:ext>
            </a:extLst>
          </p:cNvPr>
          <p:cNvGraphicFramePr>
            <a:graphicFrameLocks noChangeAspect="1"/>
          </p:cNvGraphicFramePr>
          <p:nvPr>
            <p:extLst>
              <p:ext uri="{D42A27DB-BD31-4B8C-83A1-F6EECF244321}">
                <p14:modId xmlns:p14="http://schemas.microsoft.com/office/powerpoint/2010/main" val="3240033271"/>
              </p:ext>
            </p:extLst>
          </p:nvPr>
        </p:nvGraphicFramePr>
        <p:xfrm>
          <a:off x="656390" y="2065337"/>
          <a:ext cx="6765774" cy="4171340"/>
        </p:xfrm>
        <a:graphic>
          <a:graphicData uri="http://schemas.openxmlformats.org/presentationml/2006/ole">
            <mc:AlternateContent xmlns:mc="http://schemas.openxmlformats.org/markup-compatibility/2006">
              <mc:Choice xmlns:v="urn:schemas-microsoft-com:vml" Requires="v">
                <p:oleObj spid="_x0000_s5145" name="Visio" r:id="rId3" imgW="5303875" imgH="3230950" progId="Visio.Drawing.11">
                  <p:embed/>
                </p:oleObj>
              </mc:Choice>
              <mc:Fallback>
                <p:oleObj name="Visio" r:id="rId3" imgW="5303875" imgH="3230950" progId="Visio.Drawing.11">
                  <p:embed/>
                  <p:pic>
                    <p:nvPicPr>
                      <p:cNvPr id="5" name="Object 2">
                        <a:extLst>
                          <a:ext uri="{FF2B5EF4-FFF2-40B4-BE49-F238E27FC236}">
                            <a16:creationId xmlns:a16="http://schemas.microsoft.com/office/drawing/2014/main" id="{8218B309-13C6-45DA-8895-3B60A93D94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390" y="2065337"/>
                        <a:ext cx="6765774" cy="4171340"/>
                      </a:xfrm>
                      <a:prstGeom prst="rect">
                        <a:avLst/>
                      </a:prstGeom>
                      <a:noFill/>
                      <a:ln>
                        <a:noFill/>
                      </a:ln>
                    </p:spPr>
                  </p:pic>
                </p:oleObj>
              </mc:Fallback>
            </mc:AlternateContent>
          </a:graphicData>
        </a:graphic>
      </p:graphicFrame>
      <p:sp>
        <p:nvSpPr>
          <p:cNvPr id="6" name="Rechteck 6">
            <a:extLst>
              <a:ext uri="{FF2B5EF4-FFF2-40B4-BE49-F238E27FC236}">
                <a16:creationId xmlns:a16="http://schemas.microsoft.com/office/drawing/2014/main" id="{67CBE077-EEFD-4CD1-94C6-4A3AD7978B1C}"/>
              </a:ext>
            </a:extLst>
          </p:cNvPr>
          <p:cNvSpPr>
            <a:spLocks noChangeArrowheads="1"/>
          </p:cNvSpPr>
          <p:nvPr/>
        </p:nvSpPr>
        <p:spPr bwMode="auto">
          <a:xfrm>
            <a:off x="7753877" y="2641160"/>
            <a:ext cx="4285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Blip>
                <a:blip r:embed="rId5"/>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1800" dirty="0">
                <a:cs typeface="Calibri" panose="020F0502020204030204" pitchFamily="34" charset="0"/>
              </a:rPr>
              <a:t>CHF and CGF integrated in the CCS</a:t>
            </a:r>
            <a:endParaRPr lang="de-DE" altLang="en-US" sz="1800" dirty="0">
              <a:cs typeface="Calibri" panose="020F0502020204030204" pitchFamily="34" charset="0"/>
            </a:endParaRPr>
          </a:p>
        </p:txBody>
      </p:sp>
      <p:sp>
        <p:nvSpPr>
          <p:cNvPr id="7" name="Rechteck 9">
            <a:extLst>
              <a:ext uri="{FF2B5EF4-FFF2-40B4-BE49-F238E27FC236}">
                <a16:creationId xmlns:a16="http://schemas.microsoft.com/office/drawing/2014/main" id="{970F4207-4450-42E8-B96B-31BDE43D13B8}"/>
              </a:ext>
            </a:extLst>
          </p:cNvPr>
          <p:cNvSpPr>
            <a:spLocks noChangeArrowheads="1"/>
          </p:cNvSpPr>
          <p:nvPr/>
        </p:nvSpPr>
        <p:spPr bwMode="auto">
          <a:xfrm>
            <a:off x="7753877" y="3823129"/>
            <a:ext cx="41147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pPr>
            <a:r>
              <a:rPr lang="en-GB" altLang="en-US" dirty="0">
                <a:latin typeface="Calibri" panose="020F0502020204030204" pitchFamily="34" charset="0"/>
                <a:cs typeface="Calibri" panose="020F0502020204030204" pitchFamily="34" charset="0"/>
              </a:rPr>
              <a:t>CGF in a separate element </a:t>
            </a:r>
            <a:endParaRPr lang="de-DE" altLang="en-US" dirty="0">
              <a:latin typeface="Calibri" panose="020F0502020204030204" pitchFamily="34" charset="0"/>
              <a:cs typeface="Calibri" panose="020F0502020204030204" pitchFamily="34" charset="0"/>
            </a:endParaRPr>
          </a:p>
        </p:txBody>
      </p:sp>
      <p:sp>
        <p:nvSpPr>
          <p:cNvPr id="8" name="Rechteck 15">
            <a:extLst>
              <a:ext uri="{FF2B5EF4-FFF2-40B4-BE49-F238E27FC236}">
                <a16:creationId xmlns:a16="http://schemas.microsoft.com/office/drawing/2014/main" id="{C1C22E0F-D374-4238-872A-C8CB4C5BE145}"/>
              </a:ext>
            </a:extLst>
          </p:cNvPr>
          <p:cNvSpPr>
            <a:spLocks noChangeArrowheads="1"/>
          </p:cNvSpPr>
          <p:nvPr/>
        </p:nvSpPr>
        <p:spPr bwMode="auto">
          <a:xfrm>
            <a:off x="7753877" y="5005098"/>
            <a:ext cx="284108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pPr>
            <a:r>
              <a:rPr lang="en-GB" altLang="en-US" dirty="0">
                <a:latin typeface="Calibri" panose="020F0502020204030204" pitchFamily="34" charset="0"/>
                <a:cs typeface="Calibri" panose="020F0502020204030204" pitchFamily="34" charset="0"/>
              </a:rPr>
              <a:t>CGF integrated in the BD</a:t>
            </a:r>
            <a:endParaRPr lang="de-DE" alt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575009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FFA36FA-1604-45F1-9A21-0512F00A0C65}"/>
              </a:ext>
            </a:extLst>
          </p:cNvPr>
          <p:cNvSpPr/>
          <p:nvPr/>
        </p:nvSpPr>
        <p:spPr>
          <a:xfrm>
            <a:off x="0" y="1364974"/>
            <a:ext cx="11722762" cy="4956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0890352-086B-47EC-B05F-73299E103067}"/>
              </a:ext>
            </a:extLst>
          </p:cNvPr>
          <p:cNvSpPr>
            <a:spLocks noGrp="1"/>
          </p:cNvSpPr>
          <p:nvPr>
            <p:ph type="title"/>
          </p:nvPr>
        </p:nvSpPr>
        <p:spPr/>
        <p:txBody>
          <a:bodyPr/>
          <a:lstStyle/>
          <a:p>
            <a:r>
              <a:rPr lang="sv-SE" altLang="en-US" dirty="0">
                <a:solidFill>
                  <a:srgbClr val="FF0000"/>
                </a:solidFill>
              </a:rPr>
              <a:t>Charging Scenarios</a:t>
            </a:r>
            <a:endParaRPr lang="fr-FR" dirty="0">
              <a:solidFill>
                <a:srgbClr val="FF0000"/>
              </a:solidFill>
            </a:endParaRPr>
          </a:p>
        </p:txBody>
      </p:sp>
      <p:graphicFrame>
        <p:nvGraphicFramePr>
          <p:cNvPr id="6" name="Table Placeholder 4">
            <a:extLst>
              <a:ext uri="{FF2B5EF4-FFF2-40B4-BE49-F238E27FC236}">
                <a16:creationId xmlns:a16="http://schemas.microsoft.com/office/drawing/2014/main" id="{F0D0E1FC-C3E4-4129-95E6-AB2305F35174}"/>
              </a:ext>
            </a:extLst>
          </p:cNvPr>
          <p:cNvGraphicFramePr>
            <a:graphicFrameLocks/>
          </p:cNvGraphicFramePr>
          <p:nvPr>
            <p:extLst>
              <p:ext uri="{D42A27DB-BD31-4B8C-83A1-F6EECF244321}">
                <p14:modId xmlns:p14="http://schemas.microsoft.com/office/powerpoint/2010/main" val="3584663464"/>
              </p:ext>
            </p:extLst>
          </p:nvPr>
        </p:nvGraphicFramePr>
        <p:xfrm>
          <a:off x="834013" y="1477298"/>
          <a:ext cx="10410093" cy="4531580"/>
        </p:xfrm>
        <a:graphic>
          <a:graphicData uri="http://schemas.openxmlformats.org/drawingml/2006/table">
            <a:tbl>
              <a:tblPr firstRow="1" bandRow="1"/>
              <a:tblGrid>
                <a:gridCol w="1808703">
                  <a:extLst>
                    <a:ext uri="{9D8B030D-6E8A-4147-A177-3AD203B41FA5}">
                      <a16:colId xmlns:a16="http://schemas.microsoft.com/office/drawing/2014/main" val="20000"/>
                    </a:ext>
                  </a:extLst>
                </a:gridCol>
                <a:gridCol w="4288803">
                  <a:extLst>
                    <a:ext uri="{9D8B030D-6E8A-4147-A177-3AD203B41FA5}">
                      <a16:colId xmlns:a16="http://schemas.microsoft.com/office/drawing/2014/main" val="20001"/>
                    </a:ext>
                  </a:extLst>
                </a:gridCol>
                <a:gridCol w="4312587">
                  <a:extLst>
                    <a:ext uri="{9D8B030D-6E8A-4147-A177-3AD203B41FA5}">
                      <a16:colId xmlns:a16="http://schemas.microsoft.com/office/drawing/2014/main" val="20002"/>
                    </a:ext>
                  </a:extLst>
                </a:gridCol>
              </a:tblGrid>
              <a:tr h="635908">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spcAft>
                          <a:spcPts val="0"/>
                        </a:spcAft>
                      </a:pPr>
                      <a:r>
                        <a:rPr lang="sv-SE" sz="1600" b="1" kern="1200" dirty="0">
                          <a:solidFill>
                            <a:schemeClr val="tx1"/>
                          </a:solidFill>
                          <a:effectLst/>
                          <a:latin typeface="+mn-lt"/>
                          <a:ea typeface="+mn-ea"/>
                          <a:cs typeface="+mn-cs"/>
                        </a:rPr>
                        <a:t>Charging Method</a:t>
                      </a:r>
                      <a:endParaRPr lang="sv-SE" sz="1600" b="1" kern="1200" dirty="0">
                        <a:solidFill>
                          <a:srgbClr val="FF0000"/>
                        </a:solidFill>
                        <a:effectLst/>
                        <a:latin typeface="+mn-lt"/>
                        <a:ea typeface="+mn-ea"/>
                        <a:cs typeface="+mn-cs"/>
                      </a:endParaRPr>
                    </a:p>
                  </a:txBody>
                  <a:tcPr marL="9525" marR="9525" marT="9522" marB="9522"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A5A5A5">
                        <a:lumMod val="40000"/>
                        <a:lumOff val="60000"/>
                      </a:srgbClr>
                    </a:solidFill>
                  </a:tcPr>
                </a:tc>
                <a:tc gridSpan="2">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spcAft>
                          <a:spcPts val="0"/>
                        </a:spcAft>
                      </a:pPr>
                      <a:r>
                        <a:rPr lang="sv-SE" sz="1600" b="1" kern="1200" dirty="0">
                          <a:solidFill>
                            <a:schemeClr val="tx1"/>
                          </a:solidFill>
                          <a:effectLst/>
                          <a:latin typeface="+mn-lt"/>
                          <a:ea typeface="+mn-ea"/>
                          <a:cs typeface="+mn-cs"/>
                        </a:rPr>
                        <a:t>Charging Scenarios</a:t>
                      </a:r>
                    </a:p>
                  </a:txBody>
                  <a:tcPr marL="9525" marR="9525" marT="9522" marB="9522"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A5A5A5">
                        <a:lumMod val="40000"/>
                        <a:lumOff val="60000"/>
                      </a:srgbClr>
                    </a:solidFill>
                  </a:tcPr>
                </a:tc>
                <a:tc hMerge="1">
                  <a:txBody>
                    <a:bodyPr/>
                    <a:lstStyle/>
                    <a:p>
                      <a:pPr algn="ctr">
                        <a:spcAft>
                          <a:spcPts val="0"/>
                        </a:spcAft>
                      </a:pP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0"/>
                  </a:ext>
                </a:extLst>
              </a:tr>
              <a:tr h="426646">
                <a:tc rowSpan="3">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spcAft>
                          <a:spcPts val="900"/>
                        </a:spcAft>
                      </a:pPr>
                      <a:r>
                        <a:rPr lang="en-GB" sz="1600" b="1" dirty="0">
                          <a:effectLst/>
                          <a:latin typeface="+mn-lt"/>
                          <a:ea typeface="宋体" panose="02010600030101010101" pitchFamily="2" charset="-122"/>
                        </a:rPr>
                        <a:t>Online Charging</a:t>
                      </a:r>
                      <a:endParaRPr lang="zh-CN" sz="1600" b="1" dirty="0">
                        <a:effectLst/>
                        <a:latin typeface="+mn-lt"/>
                        <a:ea typeface="宋体" panose="02010600030101010101" pitchFamily="2" charset="-122"/>
                      </a:endParaRPr>
                    </a:p>
                  </a:txBody>
                  <a:tcPr marL="68584" marR="68584"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algn="l" defTabSz="1219170" rtl="0" eaLnBrk="1" latinLnBrk="0" hangingPunct="1">
                        <a:spcAft>
                          <a:spcPts val="900"/>
                        </a:spcAft>
                      </a:pPr>
                      <a:r>
                        <a:rPr lang="en-GB" sz="1600" kern="1200" dirty="0">
                          <a:solidFill>
                            <a:schemeClr val="dk1"/>
                          </a:solidFill>
                          <a:effectLst/>
                          <a:latin typeface="+mn-lt"/>
                          <a:ea typeface="宋体" panose="02010600030101010101" pitchFamily="2" charset="-122"/>
                          <a:cs typeface="+mn-cs"/>
                        </a:rPr>
                        <a:t>Immediate Event Charging (IEC)</a:t>
                      </a:r>
                      <a:endParaRPr lang="zh-CN" sz="1600" kern="1200" dirty="0">
                        <a:solidFill>
                          <a:schemeClr val="dk1"/>
                        </a:solidFill>
                        <a:effectLst/>
                        <a:latin typeface="+mn-lt"/>
                        <a:ea typeface="宋体" panose="02010600030101010101" pitchFamily="2" charset="-122"/>
                        <a:cs typeface="+mn-cs"/>
                      </a:endParaRPr>
                    </a:p>
                  </a:txBody>
                  <a:tcPr marL="68584" marR="68584"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algn="l" defTabSz="1219170" rtl="0" eaLnBrk="1" latinLnBrk="0" hangingPunct="1">
                        <a:spcAft>
                          <a:spcPts val="900"/>
                        </a:spcAft>
                      </a:pPr>
                      <a:r>
                        <a:rPr lang="en-GB" sz="1600" kern="1200" dirty="0">
                          <a:solidFill>
                            <a:schemeClr val="dk1"/>
                          </a:solidFill>
                          <a:effectLst/>
                          <a:latin typeface="+mn-lt"/>
                          <a:ea typeface="宋体" panose="02010600030101010101" pitchFamily="2" charset="-122"/>
                          <a:cs typeface="+mn-cs"/>
                        </a:rPr>
                        <a:t>One-time request </a:t>
                      </a:r>
                      <a:endParaRPr lang="zh-CN" sz="1600" kern="1200" dirty="0">
                        <a:solidFill>
                          <a:schemeClr val="dk1"/>
                        </a:solidFill>
                        <a:effectLst/>
                        <a:latin typeface="+mn-lt"/>
                        <a:ea typeface="宋体" panose="02010600030101010101" pitchFamily="2" charset="-122"/>
                        <a:cs typeface="+mn-cs"/>
                      </a:endParaRPr>
                    </a:p>
                  </a:txBody>
                  <a:tcPr marL="68584" marR="68584"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1"/>
                  </a:ext>
                </a:extLst>
              </a:tr>
              <a:tr h="426646">
                <a:tc vMerge="1">
                  <a:txBody>
                    <a:bodyPr/>
                    <a:lstStyle/>
                    <a:p>
                      <a:pPr>
                        <a:spcAft>
                          <a:spcPts val="900"/>
                        </a:spcAft>
                      </a:pPr>
                      <a:endParaRPr lang="zh-CN" sz="10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spcAft>
                          <a:spcPts val="900"/>
                        </a:spcAft>
                      </a:pPr>
                      <a:r>
                        <a:rPr lang="en-GB" sz="1600" dirty="0">
                          <a:effectLst/>
                          <a:latin typeface="+mn-lt"/>
                          <a:ea typeface="宋体" panose="02010600030101010101" pitchFamily="2" charset="-122"/>
                        </a:rPr>
                        <a:t>Event Charging with Unit Reservation (ECUR)</a:t>
                      </a:r>
                      <a:endParaRPr lang="zh-CN" sz="1600" dirty="0">
                        <a:effectLst/>
                        <a:latin typeface="+mn-lt"/>
                        <a:ea typeface="宋体" panose="02010600030101010101" pitchFamily="2" charset="-122"/>
                      </a:endParaRPr>
                    </a:p>
                  </a:txBody>
                  <a:tcPr marL="68584" marR="68584"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spcAft>
                          <a:spcPts val="900"/>
                        </a:spcAft>
                      </a:pPr>
                      <a:r>
                        <a:rPr lang="en-GB" sz="1600" dirty="0">
                          <a:effectLst/>
                          <a:latin typeface="+mn-lt"/>
                          <a:ea typeface="宋体" panose="02010600030101010101" pitchFamily="2" charset="-122"/>
                        </a:rPr>
                        <a:t>“Reserve”+”Debit”</a:t>
                      </a:r>
                      <a:endParaRPr lang="zh-CN" sz="1600" dirty="0">
                        <a:effectLst/>
                        <a:latin typeface="+mn-lt"/>
                        <a:ea typeface="宋体" panose="02010600030101010101" pitchFamily="2" charset="-122"/>
                      </a:endParaRPr>
                    </a:p>
                  </a:txBody>
                  <a:tcPr marL="68584" marR="68584"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2"/>
                  </a:ext>
                </a:extLst>
              </a:tr>
              <a:tr h="426646">
                <a:tc vMerge="1">
                  <a:txBody>
                    <a:bodyPr/>
                    <a:lstStyle/>
                    <a:p>
                      <a:pPr>
                        <a:spcAft>
                          <a:spcPts val="900"/>
                        </a:spcAft>
                      </a:pPr>
                      <a:endParaRPr lang="zh-CN" sz="10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spcAft>
                          <a:spcPts val="900"/>
                        </a:spcAft>
                      </a:pPr>
                      <a:r>
                        <a:rPr lang="en-GB" sz="1600" dirty="0">
                          <a:effectLst/>
                          <a:latin typeface="+mn-lt"/>
                          <a:ea typeface="宋体" panose="02010600030101010101" pitchFamily="2" charset="-122"/>
                        </a:rPr>
                        <a:t>Session Charging with Unit Reservation (SCUR)</a:t>
                      </a:r>
                      <a:endParaRPr lang="zh-CN" sz="1600" dirty="0">
                        <a:effectLst/>
                        <a:latin typeface="+mn-lt"/>
                        <a:ea typeface="宋体" panose="02010600030101010101" pitchFamily="2" charset="-122"/>
                      </a:endParaRPr>
                    </a:p>
                  </a:txBody>
                  <a:tcPr marL="68584" marR="68584"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spcAft>
                          <a:spcPts val="900"/>
                        </a:spcAft>
                      </a:pPr>
                      <a:r>
                        <a:rPr lang="en-GB" sz="1600" dirty="0">
                          <a:effectLst/>
                          <a:latin typeface="+mn-lt"/>
                          <a:ea typeface="宋体" panose="02010600030101010101" pitchFamily="2" charset="-122"/>
                        </a:rPr>
                        <a:t>Group of multiple “Reserve+Debit”s</a:t>
                      </a:r>
                      <a:endParaRPr lang="zh-CN" sz="1600" dirty="0">
                        <a:effectLst/>
                        <a:latin typeface="+mn-lt"/>
                        <a:ea typeface="宋体" panose="02010600030101010101" pitchFamily="2" charset="-122"/>
                      </a:endParaRPr>
                    </a:p>
                  </a:txBody>
                  <a:tcPr marL="68584" marR="68584"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3"/>
                  </a:ext>
                </a:extLst>
              </a:tr>
              <a:tr h="417025">
                <a:tc rowSpan="2">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spcAft>
                          <a:spcPts val="900"/>
                        </a:spcAft>
                      </a:pPr>
                      <a:r>
                        <a:rPr lang="en-GB" altLang="zh-CN" sz="1600" b="1" kern="1200" dirty="0">
                          <a:solidFill>
                            <a:schemeClr val="dk1"/>
                          </a:solidFill>
                          <a:effectLst/>
                          <a:latin typeface="+mn-lt"/>
                          <a:ea typeface="+mn-ea"/>
                          <a:cs typeface="+mn-cs"/>
                        </a:rPr>
                        <a:t>Offline Charging</a:t>
                      </a:r>
                      <a:endParaRPr lang="zh-CN" sz="1600" b="1" dirty="0">
                        <a:effectLst/>
                        <a:latin typeface="+mn-lt"/>
                        <a:ea typeface="宋体" panose="02010600030101010101" pitchFamily="2" charset="-122"/>
                      </a:endParaRPr>
                    </a:p>
                  </a:txBody>
                  <a:tcPr marL="68584" marR="68584"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spcAft>
                          <a:spcPts val="900"/>
                        </a:spcAft>
                      </a:pPr>
                      <a:r>
                        <a:rPr lang="en-GB" sz="1600" dirty="0">
                          <a:effectLst/>
                          <a:latin typeface="+mn-lt"/>
                          <a:ea typeface="宋体" panose="02010600030101010101" pitchFamily="2" charset="-122"/>
                        </a:rPr>
                        <a:t>Event based charging</a:t>
                      </a:r>
                      <a:endParaRPr lang="zh-CN" sz="1600" dirty="0">
                        <a:effectLst/>
                        <a:latin typeface="+mn-lt"/>
                        <a:ea typeface="宋体" panose="02010600030101010101" pitchFamily="2" charset="-122"/>
                      </a:endParaRPr>
                    </a:p>
                  </a:txBody>
                  <a:tcPr marL="68584" marR="68584"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spcAft>
                          <a:spcPts val="900"/>
                        </a:spcAft>
                      </a:pPr>
                      <a:r>
                        <a:rPr lang="en-GB" sz="1600" dirty="0">
                          <a:effectLst/>
                          <a:latin typeface="+mn-lt"/>
                          <a:ea typeface="宋体" panose="02010600030101010101" pitchFamily="2" charset="-122"/>
                        </a:rPr>
                        <a:t>One-time report</a:t>
                      </a:r>
                      <a:endParaRPr lang="zh-CN" sz="1600" dirty="0">
                        <a:effectLst/>
                        <a:latin typeface="+mn-lt"/>
                        <a:ea typeface="宋体" panose="02010600030101010101" pitchFamily="2" charset="-122"/>
                      </a:endParaRPr>
                    </a:p>
                  </a:txBody>
                  <a:tcPr marL="68584" marR="68584"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4"/>
                  </a:ext>
                </a:extLst>
              </a:tr>
              <a:tr h="511629">
                <a:tc vMerge="1">
                  <a:txBody>
                    <a:bodyPr/>
                    <a:lstStyle/>
                    <a:p>
                      <a:pPr>
                        <a:spcAft>
                          <a:spcPts val="900"/>
                        </a:spcAft>
                      </a:pPr>
                      <a:endParaRPr lang="zh-CN" sz="10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spcAft>
                          <a:spcPts val="900"/>
                        </a:spcAft>
                      </a:pPr>
                      <a:r>
                        <a:rPr lang="en-GB" sz="1600" dirty="0">
                          <a:effectLst/>
                          <a:latin typeface="+mn-lt"/>
                          <a:ea typeface="宋体" panose="02010600030101010101" pitchFamily="2" charset="-122"/>
                        </a:rPr>
                        <a:t>Session based charging</a:t>
                      </a:r>
                      <a:endParaRPr lang="zh-CN" sz="1600" dirty="0">
                        <a:effectLst/>
                        <a:latin typeface="+mn-lt"/>
                        <a:ea typeface="宋体" panose="02010600030101010101" pitchFamily="2" charset="-122"/>
                      </a:endParaRPr>
                    </a:p>
                  </a:txBody>
                  <a:tcPr marL="68584" marR="68584"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spcAft>
                          <a:spcPts val="900"/>
                        </a:spcAft>
                      </a:pPr>
                      <a:r>
                        <a:rPr lang="en-GB" sz="1600" dirty="0">
                          <a:effectLst/>
                          <a:latin typeface="+mn-lt"/>
                          <a:ea typeface="宋体" panose="02010600030101010101" pitchFamily="2" charset="-122"/>
                        </a:rPr>
                        <a:t>Group of multiple reports for one CDR</a:t>
                      </a:r>
                      <a:endParaRPr lang="zh-CN" sz="1600" dirty="0">
                        <a:effectLst/>
                        <a:latin typeface="+mn-lt"/>
                        <a:ea typeface="宋体" panose="02010600030101010101" pitchFamily="2" charset="-122"/>
                      </a:endParaRPr>
                    </a:p>
                  </a:txBody>
                  <a:tcPr marL="68584" marR="68584"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5"/>
                  </a:ext>
                </a:extLst>
              </a:tr>
              <a:tr h="648671">
                <a:tc rowSpan="2">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spcAft>
                          <a:spcPts val="900"/>
                        </a:spcAft>
                      </a:pPr>
                      <a:r>
                        <a:rPr lang="en-GB" altLang="zh-CN" sz="1600" b="1" kern="1200" baseline="0" dirty="0">
                          <a:solidFill>
                            <a:srgbClr val="F8971D"/>
                          </a:solidFill>
                          <a:latin typeface="+mn-lt"/>
                          <a:ea typeface="+mn-ea"/>
                          <a:cs typeface="Tahoma" panose="020B0604030504040204" pitchFamily="34" charset="0"/>
                        </a:rPr>
                        <a:t>Converged Charging</a:t>
                      </a:r>
                      <a:endParaRPr lang="zh-CN" altLang="en-US" sz="1600" b="1" kern="1200" baseline="0" dirty="0">
                        <a:solidFill>
                          <a:srgbClr val="F8971D"/>
                        </a:solidFill>
                        <a:latin typeface="+mn-lt"/>
                        <a:ea typeface="+mn-ea"/>
                        <a:cs typeface="Tahoma" panose="020B0604030504040204" pitchFamily="34" charset="0"/>
                      </a:endParaRPr>
                    </a:p>
                  </a:txBody>
                  <a:tcPr marL="68584" marR="68584"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spcAft>
                          <a:spcPts val="900"/>
                        </a:spcAft>
                      </a:pPr>
                      <a:r>
                        <a:rPr lang="en-GB" sz="1600" b="1" kern="1200" baseline="0" dirty="0">
                          <a:solidFill>
                            <a:srgbClr val="F8971D"/>
                          </a:solidFill>
                          <a:latin typeface="+mj-lt"/>
                          <a:ea typeface="+mn-ea"/>
                          <a:cs typeface="Tahoma" panose="020B0604030504040204" pitchFamily="34" charset="0"/>
                        </a:rPr>
                        <a:t>Event based charging</a:t>
                      </a:r>
                      <a:endParaRPr lang="zh-CN" altLang="en-US" sz="1600" b="1" kern="1200" baseline="0" dirty="0">
                        <a:solidFill>
                          <a:srgbClr val="F8971D"/>
                        </a:solidFill>
                        <a:latin typeface="+mj-lt"/>
                        <a:ea typeface="+mn-ea"/>
                        <a:cs typeface="Tahoma" panose="020B0604030504040204" pitchFamily="34" charset="0"/>
                      </a:endParaRPr>
                    </a:p>
                  </a:txBody>
                  <a:tcPr marL="68584" marR="68584"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spcAft>
                          <a:spcPts val="900"/>
                        </a:spcAft>
                      </a:pPr>
                      <a:r>
                        <a:rPr lang="en-GB" sz="1600" b="1" kern="1200" baseline="0" dirty="0">
                          <a:solidFill>
                            <a:srgbClr val="F8971D"/>
                          </a:solidFill>
                          <a:latin typeface="+mj-lt"/>
                          <a:ea typeface="+mn-ea"/>
                          <a:cs typeface="Tahoma" panose="020B0604030504040204" pitchFamily="34" charset="0"/>
                        </a:rPr>
                        <a:t>One-time request</a:t>
                      </a:r>
                      <a:endParaRPr lang="zh-CN" altLang="en-US" sz="1600" b="1" kern="1200" baseline="0" dirty="0">
                        <a:solidFill>
                          <a:srgbClr val="F8971D"/>
                        </a:solidFill>
                        <a:latin typeface="+mj-lt"/>
                        <a:ea typeface="+mn-ea"/>
                        <a:cs typeface="Tahoma" panose="020B0604030504040204" pitchFamily="34" charset="0"/>
                      </a:endParaRPr>
                    </a:p>
                    <a:p>
                      <a:pPr>
                        <a:spcAft>
                          <a:spcPts val="900"/>
                        </a:spcAft>
                      </a:pPr>
                      <a:r>
                        <a:rPr lang="en-GB" sz="1600" b="1" kern="1200" baseline="0" dirty="0">
                          <a:solidFill>
                            <a:srgbClr val="F8971D"/>
                          </a:solidFill>
                          <a:latin typeface="+mj-lt"/>
                          <a:ea typeface="+mn-ea"/>
                          <a:cs typeface="Tahoma" panose="020B0604030504040204" pitchFamily="34" charset="0"/>
                        </a:rPr>
                        <a:t>Note: IEC and offline event based charging</a:t>
                      </a:r>
                      <a:endParaRPr lang="zh-CN" altLang="en-US" sz="1600" b="1" kern="1200" baseline="0" dirty="0">
                        <a:solidFill>
                          <a:srgbClr val="F8971D"/>
                        </a:solidFill>
                        <a:latin typeface="+mj-lt"/>
                        <a:ea typeface="+mn-ea"/>
                        <a:cs typeface="Tahoma" panose="020B0604030504040204" pitchFamily="34" charset="0"/>
                      </a:endParaRPr>
                    </a:p>
                  </a:txBody>
                  <a:tcPr marL="68584" marR="68584"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6"/>
                  </a:ext>
                </a:extLst>
              </a:tr>
              <a:tr h="1038409">
                <a:tc vMerge="1">
                  <a:txBody>
                    <a:bodyPr/>
                    <a:lstStyle/>
                    <a:p>
                      <a:pPr>
                        <a:spcAft>
                          <a:spcPts val="900"/>
                        </a:spcAft>
                      </a:pPr>
                      <a:endParaRPr lang="zh-CN" sz="10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spcAft>
                          <a:spcPts val="900"/>
                        </a:spcAft>
                      </a:pPr>
                      <a:r>
                        <a:rPr lang="en-GB" altLang="zh-CN" sz="1600" b="1" kern="1200" baseline="0" dirty="0">
                          <a:solidFill>
                            <a:srgbClr val="F8971D"/>
                          </a:solidFill>
                          <a:latin typeface="+mj-lt"/>
                          <a:ea typeface="+mn-ea"/>
                          <a:cs typeface="Tahoma" panose="020B0604030504040204" pitchFamily="34" charset="0"/>
                        </a:rPr>
                        <a:t>Session based charging</a:t>
                      </a:r>
                      <a:endParaRPr lang="zh-CN" altLang="en-US" sz="1600" b="1" kern="1200" baseline="0" dirty="0">
                        <a:solidFill>
                          <a:srgbClr val="F8971D"/>
                        </a:solidFill>
                        <a:latin typeface="+mj-lt"/>
                        <a:ea typeface="+mn-ea"/>
                        <a:cs typeface="Tahoma" panose="020B0604030504040204" pitchFamily="34" charset="0"/>
                      </a:endParaRPr>
                    </a:p>
                  </a:txBody>
                  <a:tcPr marL="68584" marR="68584"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spcAft>
                          <a:spcPts val="900"/>
                        </a:spcAft>
                      </a:pPr>
                      <a:r>
                        <a:rPr lang="en-GB" altLang="zh-CN" sz="1600" b="1" kern="1200" baseline="0" dirty="0">
                          <a:solidFill>
                            <a:srgbClr val="F8971D"/>
                          </a:solidFill>
                          <a:latin typeface="+mj-lt"/>
                          <a:ea typeface="+mn-ea"/>
                          <a:cs typeface="Tahoma" panose="020B0604030504040204" pitchFamily="34" charset="0"/>
                        </a:rPr>
                        <a:t>Group of </a:t>
                      </a:r>
                    </a:p>
                    <a:p>
                      <a:pPr marL="285750" indent="-285750">
                        <a:spcAft>
                          <a:spcPts val="900"/>
                        </a:spcAft>
                        <a:buFontTx/>
                        <a:buChar char="-"/>
                      </a:pPr>
                      <a:r>
                        <a:rPr lang="en-GB" altLang="zh-CN" sz="1600" b="1" kern="1200" baseline="0" dirty="0">
                          <a:solidFill>
                            <a:srgbClr val="F8971D"/>
                          </a:solidFill>
                          <a:latin typeface="+mj-lt"/>
                          <a:ea typeface="+mn-ea"/>
                          <a:cs typeface="Tahoma" panose="020B0604030504040204" pitchFamily="34" charset="0"/>
                        </a:rPr>
                        <a:t>One or multiple “Reserve+Debit”s, and/or</a:t>
                      </a:r>
                    </a:p>
                    <a:p>
                      <a:pPr marL="285750" indent="-285750">
                        <a:spcAft>
                          <a:spcPts val="900"/>
                        </a:spcAft>
                        <a:buFontTx/>
                        <a:buChar char="-"/>
                      </a:pPr>
                      <a:r>
                        <a:rPr lang="en-GB" altLang="zh-CN" sz="1600" b="1" kern="1200" baseline="0" dirty="0">
                          <a:solidFill>
                            <a:srgbClr val="F8971D"/>
                          </a:solidFill>
                          <a:latin typeface="+mj-lt"/>
                          <a:ea typeface="+mn-ea"/>
                          <a:cs typeface="Tahoma" panose="020B0604030504040204" pitchFamily="34" charset="0"/>
                        </a:rPr>
                        <a:t>multiple requests</a:t>
                      </a:r>
                      <a:endParaRPr lang="zh-CN" altLang="zh-CN" sz="1600" b="1" kern="1200" baseline="0" dirty="0">
                        <a:solidFill>
                          <a:srgbClr val="F8971D"/>
                        </a:solidFill>
                        <a:latin typeface="+mj-lt"/>
                        <a:ea typeface="+mn-ea"/>
                        <a:cs typeface="Tahoma" panose="020B0604030504040204" pitchFamily="34" charset="0"/>
                      </a:endParaRPr>
                    </a:p>
                  </a:txBody>
                  <a:tcPr marL="68584" marR="68584"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688364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CB464-4BFD-4F25-A739-1B55F8EA58B1}"/>
              </a:ext>
            </a:extLst>
          </p:cNvPr>
          <p:cNvSpPr>
            <a:spLocks noGrp="1"/>
          </p:cNvSpPr>
          <p:nvPr>
            <p:ph type="title"/>
          </p:nvPr>
        </p:nvSpPr>
        <p:spPr/>
        <p:txBody>
          <a:bodyPr/>
          <a:lstStyle/>
          <a:p>
            <a:r>
              <a:rPr lang="en-GB" dirty="0">
                <a:solidFill>
                  <a:srgbClr val="FF0000"/>
                </a:solidFill>
              </a:rPr>
              <a:t>Agenda</a:t>
            </a:r>
          </a:p>
        </p:txBody>
      </p:sp>
      <p:sp>
        <p:nvSpPr>
          <p:cNvPr id="3" name="Content Placeholder 2">
            <a:extLst>
              <a:ext uri="{FF2B5EF4-FFF2-40B4-BE49-F238E27FC236}">
                <a16:creationId xmlns:a16="http://schemas.microsoft.com/office/drawing/2014/main" id="{82C50861-ECE7-4001-BF3F-B343FBE8EDAB}"/>
              </a:ext>
            </a:extLst>
          </p:cNvPr>
          <p:cNvSpPr>
            <a:spLocks noGrp="1"/>
          </p:cNvSpPr>
          <p:nvPr>
            <p:ph idx="1"/>
          </p:nvPr>
        </p:nvSpPr>
        <p:spPr/>
        <p:txBody>
          <a:bodyPr/>
          <a:lstStyle/>
          <a:p>
            <a:r>
              <a:rPr lang="en-GB" sz="3600" dirty="0"/>
              <a:t> 3GPP &amp; SA5 introduction (</a:t>
            </a:r>
            <a:r>
              <a:rPr lang="en-US" sz="3600" dirty="0"/>
              <a:t>recap. from Webinar Part 1)</a:t>
            </a:r>
          </a:p>
          <a:p>
            <a:r>
              <a:rPr lang="en-GB" dirty="0"/>
              <a:t> Charging high level principles</a:t>
            </a:r>
          </a:p>
          <a:p>
            <a:r>
              <a:rPr lang="en-GB" dirty="0"/>
              <a:t> Principles of Charging in 5G Core network </a:t>
            </a:r>
          </a:p>
          <a:p>
            <a:r>
              <a:rPr lang="en-GB" dirty="0"/>
              <a:t> Charging : 3GPP SBI adoption</a:t>
            </a:r>
          </a:p>
          <a:p>
            <a:r>
              <a:rPr lang="en-GB" dirty="0"/>
              <a:t> Charging : Network Slice performance and management services</a:t>
            </a:r>
          </a:p>
          <a:p>
            <a:endParaRPr lang="en-GB" dirty="0"/>
          </a:p>
        </p:txBody>
      </p:sp>
    </p:spTree>
    <p:extLst>
      <p:ext uri="{BB962C8B-B14F-4D97-AF65-F5344CB8AC3E}">
        <p14:creationId xmlns:p14="http://schemas.microsoft.com/office/powerpoint/2010/main" val="479711387"/>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9AB6D6C-89FE-498F-91DB-038A32ECACF8}"/>
              </a:ext>
            </a:extLst>
          </p:cNvPr>
          <p:cNvSpPr/>
          <p:nvPr/>
        </p:nvSpPr>
        <p:spPr>
          <a:xfrm>
            <a:off x="0" y="1287635"/>
            <a:ext cx="11722762" cy="4956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8FB9444-3FAE-46DA-A2F7-4DD23C17DCB8}"/>
              </a:ext>
            </a:extLst>
          </p:cNvPr>
          <p:cNvSpPr>
            <a:spLocks noGrp="1"/>
          </p:cNvSpPr>
          <p:nvPr>
            <p:ph type="title"/>
          </p:nvPr>
        </p:nvSpPr>
        <p:spPr>
          <a:xfrm>
            <a:off x="609759" y="325882"/>
            <a:ext cx="9525657" cy="866110"/>
          </a:xfrm>
        </p:spPr>
        <p:txBody>
          <a:bodyPr/>
          <a:lstStyle/>
          <a:p>
            <a:r>
              <a:rPr lang="en-US" sz="4000" dirty="0">
                <a:solidFill>
                  <a:srgbClr val="FF0000"/>
                </a:solidFill>
              </a:rPr>
              <a:t>Session Handling and </a:t>
            </a:r>
            <a:br>
              <a:rPr lang="en-US" sz="4000" dirty="0">
                <a:solidFill>
                  <a:srgbClr val="FF0000"/>
                </a:solidFill>
              </a:rPr>
            </a:br>
            <a:r>
              <a:rPr lang="en-US" sz="4000" dirty="0">
                <a:solidFill>
                  <a:srgbClr val="FF0000"/>
                </a:solidFill>
              </a:rPr>
              <a:t>Triggers for 5G Data Connectivity</a:t>
            </a:r>
            <a:endParaRPr lang="fr-FR" sz="4000" dirty="0">
              <a:solidFill>
                <a:srgbClr val="FF0000"/>
              </a:solidFill>
            </a:endParaRPr>
          </a:p>
        </p:txBody>
      </p:sp>
      <p:graphicFrame>
        <p:nvGraphicFramePr>
          <p:cNvPr id="5" name="Object 6">
            <a:extLst>
              <a:ext uri="{FF2B5EF4-FFF2-40B4-BE49-F238E27FC236}">
                <a16:creationId xmlns:a16="http://schemas.microsoft.com/office/drawing/2014/main" id="{7D447882-6810-4D55-BDEA-14510DB9D535}"/>
              </a:ext>
            </a:extLst>
          </p:cNvPr>
          <p:cNvGraphicFramePr>
            <a:graphicFrameLocks noChangeAspect="1"/>
          </p:cNvGraphicFramePr>
          <p:nvPr/>
        </p:nvGraphicFramePr>
        <p:xfrm>
          <a:off x="884255" y="3765735"/>
          <a:ext cx="8742355" cy="2766383"/>
        </p:xfrm>
        <a:graphic>
          <a:graphicData uri="http://schemas.openxmlformats.org/presentationml/2006/ole">
            <mc:AlternateContent xmlns:mc="http://schemas.openxmlformats.org/markup-compatibility/2006">
              <mc:Choice xmlns:v="urn:schemas-microsoft-com:vml" Requires="v">
                <p:oleObj spid="_x0000_s6169" name="Document" r:id="rId3" imgW="6250138" imgH="2534702" progId="Word.Document.12">
                  <p:embed/>
                </p:oleObj>
              </mc:Choice>
              <mc:Fallback>
                <p:oleObj name="Document" r:id="rId3" imgW="6250138" imgH="2534702" progId="Word.Document.12">
                  <p:embed/>
                  <p:pic>
                    <p:nvPicPr>
                      <p:cNvPr id="5" name="Object 6">
                        <a:extLst>
                          <a:ext uri="{FF2B5EF4-FFF2-40B4-BE49-F238E27FC236}">
                            <a16:creationId xmlns:a16="http://schemas.microsoft.com/office/drawing/2014/main" id="{7D447882-6810-4D55-BDEA-14510DB9D5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4255" y="3765735"/>
                        <a:ext cx="8742355" cy="2766383"/>
                      </a:xfrm>
                      <a:prstGeom prst="rect">
                        <a:avLst/>
                      </a:prstGeom>
                      <a:noFill/>
                      <a:ln>
                        <a:noFill/>
                      </a:ln>
                    </p:spPr>
                  </p:pic>
                </p:oleObj>
              </mc:Fallback>
            </mc:AlternateContent>
          </a:graphicData>
        </a:graphic>
      </p:graphicFrame>
      <p:sp>
        <p:nvSpPr>
          <p:cNvPr id="6" name="Text Placeholder 3">
            <a:extLst>
              <a:ext uri="{FF2B5EF4-FFF2-40B4-BE49-F238E27FC236}">
                <a16:creationId xmlns:a16="http://schemas.microsoft.com/office/drawing/2014/main" id="{78148375-7325-4988-B893-4677F5183574}"/>
              </a:ext>
            </a:extLst>
          </p:cNvPr>
          <p:cNvSpPr txBox="1">
            <a:spLocks/>
          </p:cNvSpPr>
          <p:nvPr/>
        </p:nvSpPr>
        <p:spPr>
          <a:xfrm>
            <a:off x="609759" y="1282637"/>
            <a:ext cx="9016851" cy="2198150"/>
          </a:xfrm>
          <a:prstGeom prst="rect">
            <a:avLst/>
          </a:prstGeom>
        </p:spPr>
        <p:txBody>
          <a:bodyPr/>
          <a:lstStyle>
            <a:lvl1pPr marL="0" indent="0" algn="l" defTabSz="914400" rtl="0" eaLnBrk="1" latinLnBrk="0" hangingPunct="1">
              <a:lnSpc>
                <a:spcPct val="100000"/>
              </a:lnSpc>
              <a:spcBef>
                <a:spcPts val="1800"/>
              </a:spcBef>
              <a:buFont typeface="Wingdings" panose="05000000000000000000" pitchFamily="2" charset="2"/>
              <a:buNone/>
              <a:defRPr sz="2400" kern="1200" baseline="0">
                <a:solidFill>
                  <a:schemeClr val="tx1"/>
                </a:solidFill>
                <a:latin typeface="+mn-lt"/>
                <a:ea typeface="+mn-ea"/>
                <a:cs typeface="Tahoma" panose="020B0604030504040204" pitchFamily="34" charset="0"/>
              </a:defRPr>
            </a:lvl1pPr>
            <a:lvl2pPr marL="360000" indent="-360000" algn="l" defTabSz="914400" rtl="0" eaLnBrk="1" latinLnBrk="0" hangingPunct="1">
              <a:lnSpc>
                <a:spcPct val="100000"/>
              </a:lnSpc>
              <a:spcBef>
                <a:spcPts val="1200"/>
              </a:spcBef>
              <a:buClr>
                <a:schemeClr val="accent3"/>
              </a:buClr>
              <a:buSzPct val="93000"/>
              <a:buFontTx/>
              <a:buBlip>
                <a:blip r:embed="rId5"/>
              </a:buBlip>
              <a:defRPr sz="2400" kern="1200" baseline="0">
                <a:solidFill>
                  <a:schemeClr val="tx1"/>
                </a:solidFill>
                <a:latin typeface="+mj-lt"/>
                <a:ea typeface="+mn-ea"/>
                <a:cs typeface="Tahoma" panose="020B0604030504040204" pitchFamily="34" charset="0"/>
              </a:defRPr>
            </a:lvl2pPr>
            <a:lvl3pPr marL="720000" indent="-360000" algn="l" defTabSz="914400" rtl="0" eaLnBrk="1" latinLnBrk="0" hangingPunct="1">
              <a:lnSpc>
                <a:spcPct val="100000"/>
              </a:lnSpc>
              <a:spcBef>
                <a:spcPts val="600"/>
              </a:spcBef>
              <a:buClr>
                <a:schemeClr val="accent2"/>
              </a:buClr>
              <a:buSzPct val="93000"/>
              <a:buFontTx/>
              <a:buBlip>
                <a:blip r:embed="rId5"/>
              </a:buBlip>
              <a:defRPr sz="2000" kern="1200" baseline="0">
                <a:solidFill>
                  <a:schemeClr val="tx1"/>
                </a:solidFill>
                <a:latin typeface="+mj-lt"/>
                <a:ea typeface="+mn-ea"/>
                <a:cs typeface="Tahoma" panose="020B0604030504040204" pitchFamily="34" charset="0"/>
              </a:defRPr>
            </a:lvl3pPr>
            <a:lvl4pPr marL="1008000" indent="-288000" algn="l" defTabSz="914400" rtl="0" eaLnBrk="1" latinLnBrk="0" hangingPunct="1">
              <a:lnSpc>
                <a:spcPct val="100000"/>
              </a:lnSpc>
              <a:spcBef>
                <a:spcPts val="400"/>
              </a:spcBef>
              <a:buClr>
                <a:schemeClr val="accent2"/>
              </a:buClr>
              <a:buSzPct val="93000"/>
              <a:buFontTx/>
              <a:buBlip>
                <a:blip r:embed="rId5"/>
              </a:buBlip>
              <a:defRPr sz="1800" kern="1200" baseline="0">
                <a:solidFill>
                  <a:schemeClr val="tx1"/>
                </a:solidFill>
                <a:latin typeface="+mj-lt"/>
                <a:ea typeface="+mn-ea"/>
                <a:cs typeface="Tahoma" panose="020B0604030504040204" pitchFamily="34" charset="0"/>
              </a:defRPr>
            </a:lvl4pPr>
            <a:lvl5pPr marL="360000" indent="-360000" algn="l" defTabSz="914400" rtl="0" eaLnBrk="1" latinLnBrk="0" hangingPunct="1">
              <a:lnSpc>
                <a:spcPct val="100000"/>
              </a:lnSpc>
              <a:spcBef>
                <a:spcPts val="1200"/>
              </a:spcBef>
              <a:buClr>
                <a:schemeClr val="accent2"/>
              </a:buClr>
              <a:buFont typeface="+mj-lt"/>
              <a:buAutoNum type="arabicPeriod"/>
              <a:defRPr sz="2400" kern="1200" baseline="0">
                <a:solidFill>
                  <a:schemeClr val="tx1"/>
                </a:solidFill>
                <a:latin typeface="+mj-lt"/>
                <a:ea typeface="+mn-ea"/>
                <a:cs typeface="Tahoma" panose="020B0604030504040204" pitchFamily="34" charset="0"/>
              </a:defRPr>
            </a:lvl5pPr>
            <a:lvl6pPr marL="720000" indent="-360000" algn="l" defTabSz="914400" rtl="0" eaLnBrk="1" latinLnBrk="0" hangingPunct="1">
              <a:lnSpc>
                <a:spcPct val="100000"/>
              </a:lnSpc>
              <a:spcBef>
                <a:spcPts val="600"/>
              </a:spcBef>
              <a:buClr>
                <a:schemeClr val="accent2"/>
              </a:buClr>
              <a:buFont typeface="+mj-lt"/>
              <a:buAutoNum type="arabicParenR"/>
              <a:defRPr sz="2000" kern="1200" baseline="0">
                <a:solidFill>
                  <a:schemeClr val="tx1"/>
                </a:solidFill>
                <a:latin typeface="+mj-lt"/>
                <a:ea typeface="+mn-ea"/>
                <a:cs typeface="Tahoma" panose="020B0604030504040204" pitchFamily="34" charset="0"/>
              </a:defRPr>
            </a:lvl6pPr>
            <a:lvl7pPr marL="1008000" indent="-288000" algn="l" defTabSz="914400" rtl="0" eaLnBrk="1" latinLnBrk="0" hangingPunct="1">
              <a:lnSpc>
                <a:spcPct val="100000"/>
              </a:lnSpc>
              <a:spcBef>
                <a:spcPts val="400"/>
              </a:spcBef>
              <a:buClr>
                <a:schemeClr val="accent2"/>
              </a:buClr>
              <a:buFont typeface="+mj-lt"/>
              <a:buAutoNum type="alphaLcParenR"/>
              <a:defRPr sz="1800" kern="1200" baseline="0">
                <a:solidFill>
                  <a:schemeClr val="tx1"/>
                </a:solidFill>
                <a:latin typeface="+mj-lt"/>
                <a:ea typeface="+mn-ea"/>
                <a:cs typeface="Tahoma" panose="020B0604030504040204" pitchFamily="34" charset="0"/>
              </a:defRPr>
            </a:lvl7pPr>
            <a:lvl8pPr marL="0" indent="0" algn="l" defTabSz="914400" rtl="0" eaLnBrk="1" latinLnBrk="0" hangingPunct="1">
              <a:lnSpc>
                <a:spcPct val="100000"/>
              </a:lnSpc>
              <a:spcBef>
                <a:spcPts val="600"/>
              </a:spcBef>
              <a:buFont typeface="Arial" panose="020B0604020202020204" pitchFamily="34" charset="0"/>
              <a:buNone/>
              <a:defRPr sz="1600" kern="1200" baseline="0">
                <a:solidFill>
                  <a:schemeClr val="tx1"/>
                </a:solidFill>
                <a:latin typeface="+mj-lt"/>
                <a:ea typeface="+mn-ea"/>
                <a:cs typeface="Tahoma" panose="020B060403050404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Bef>
                <a:spcPct val="0"/>
              </a:spcBef>
              <a:buClr>
                <a:srgbClr val="C00000"/>
              </a:buClr>
              <a:buBlip>
                <a:blip r:embed="rId6"/>
              </a:buBlip>
              <a:defRPr/>
            </a:pPr>
            <a:r>
              <a:rPr lang="en-US" altLang="en-US" sz="2000" dirty="0">
                <a:cs typeface="Nokia Pure Text Light" pitchFamily="34" charset="0"/>
              </a:rPr>
              <a:t>Converged charging "PDU session" (from SMF)</a:t>
            </a:r>
          </a:p>
          <a:p>
            <a:pPr marL="722376" lvl="1" indent="-342900">
              <a:spcBef>
                <a:spcPct val="0"/>
              </a:spcBef>
              <a:buClr>
                <a:schemeClr val="accent2"/>
              </a:buClr>
              <a:buFont typeface="Arial" panose="020B0604020202020204" pitchFamily="34" charset="0"/>
              <a:buChar char="•"/>
              <a:defRPr/>
            </a:pPr>
            <a:r>
              <a:rPr lang="en-US" altLang="en-US" sz="2000" dirty="0">
                <a:latin typeface="+mn-lt"/>
                <a:cs typeface="Nokia Pure Text Light" pitchFamily="34" charset="0"/>
              </a:rPr>
              <a:t>Flow Based Charging (based on PCC Rules)</a:t>
            </a:r>
          </a:p>
          <a:p>
            <a:pPr marL="722376" lvl="1" indent="-342900">
              <a:spcBef>
                <a:spcPct val="0"/>
              </a:spcBef>
              <a:buClr>
                <a:schemeClr val="accent2"/>
              </a:buClr>
              <a:buFont typeface="Arial" panose="020B0604020202020204" pitchFamily="34" charset="0"/>
              <a:buChar char="•"/>
              <a:defRPr/>
            </a:pPr>
            <a:r>
              <a:rPr lang="en-GB" altLang="en-US" sz="2000" dirty="0">
                <a:latin typeface="+mn-lt"/>
                <a:cs typeface="Nokia Pure Text Light" pitchFamily="34" charset="0"/>
              </a:rPr>
              <a:t>Roaming QoS flow Based Charging (QBC)</a:t>
            </a:r>
            <a:endParaRPr lang="en-US" altLang="en-US" sz="2000" dirty="0">
              <a:latin typeface="+mn-lt"/>
              <a:cs typeface="Nokia Pure Text Light" pitchFamily="34" charset="0"/>
            </a:endParaRPr>
          </a:p>
          <a:p>
            <a:pPr marL="342900" indent="-342900">
              <a:spcBef>
                <a:spcPct val="0"/>
              </a:spcBef>
              <a:buClr>
                <a:srgbClr val="C00000"/>
              </a:buClr>
              <a:buBlip>
                <a:blip r:embed="rId6"/>
              </a:buBlip>
              <a:defRPr/>
            </a:pPr>
            <a:r>
              <a:rPr lang="fr-FR" altLang="en-US" sz="2000" dirty="0">
                <a:cs typeface="Nokia Pure Text Light" pitchFamily="34" charset="0"/>
              </a:rPr>
              <a:t>T</a:t>
            </a:r>
            <a:r>
              <a:rPr lang="en-US" altLang="en-US" sz="2000" dirty="0">
                <a:cs typeface="Nokia Pure Text Light" pitchFamily="34" charset="0"/>
              </a:rPr>
              <a:t>rigger mechanism: CHF capability to enable/disable triggers in SMF, and set associated category (i.e. immediate/deferred report to CHF)</a:t>
            </a:r>
          </a:p>
          <a:p>
            <a:pPr marL="342900" indent="-342900">
              <a:spcBef>
                <a:spcPct val="0"/>
              </a:spcBef>
              <a:buClr>
                <a:srgbClr val="C00000"/>
              </a:buClr>
              <a:buBlip>
                <a:blip r:embed="rId6"/>
              </a:buBlip>
              <a:defRPr/>
            </a:pPr>
            <a:r>
              <a:rPr lang="fr-FR" altLang="en-US" sz="2000" dirty="0">
                <a:cs typeface="Nokia Pure Text Light" pitchFamily="34" charset="0"/>
              </a:rPr>
              <a:t>Default Triggers list in SMF, e.g. for Flow Based Charging:  </a:t>
            </a:r>
          </a:p>
          <a:p>
            <a:pPr marL="285750" indent="-285750">
              <a:spcBef>
                <a:spcPct val="0"/>
              </a:spcBef>
              <a:buFont typeface="Wingdings" panose="05000000000000000000" pitchFamily="2" charset="2"/>
              <a:buChar char="Ø"/>
              <a:defRPr/>
            </a:pPr>
            <a:endParaRPr lang="en-US" altLang="en-US" sz="2000" dirty="0">
              <a:cs typeface="Nokia Pure Text Light" pitchFamily="34" charset="0"/>
            </a:endParaRPr>
          </a:p>
        </p:txBody>
      </p:sp>
    </p:spTree>
    <p:extLst>
      <p:ext uri="{BB962C8B-B14F-4D97-AF65-F5344CB8AC3E}">
        <p14:creationId xmlns:p14="http://schemas.microsoft.com/office/powerpoint/2010/main" val="35187760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02F2EA0-1DA8-44BD-A9FB-88E84C1161AC}"/>
              </a:ext>
            </a:extLst>
          </p:cNvPr>
          <p:cNvSpPr/>
          <p:nvPr/>
        </p:nvSpPr>
        <p:spPr>
          <a:xfrm>
            <a:off x="0" y="274702"/>
            <a:ext cx="11582241" cy="60464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0B9124AE-94D1-427D-A1E9-7FF341414B8B}"/>
              </a:ext>
            </a:extLst>
          </p:cNvPr>
          <p:cNvSpPr>
            <a:spLocks noGrp="1"/>
          </p:cNvSpPr>
          <p:nvPr>
            <p:ph type="title"/>
          </p:nvPr>
        </p:nvSpPr>
        <p:spPr/>
        <p:txBody>
          <a:bodyPr/>
          <a:lstStyle/>
          <a:p>
            <a:r>
              <a:rPr lang="fr-FR" dirty="0">
                <a:solidFill>
                  <a:srgbClr val="FF0000"/>
                </a:solidFill>
              </a:rPr>
              <a:t>Converged Charging Message Flows</a:t>
            </a:r>
          </a:p>
        </p:txBody>
      </p:sp>
      <p:sp>
        <p:nvSpPr>
          <p:cNvPr id="5" name="Text Placeholder 3">
            <a:extLst>
              <a:ext uri="{FF2B5EF4-FFF2-40B4-BE49-F238E27FC236}">
                <a16:creationId xmlns:a16="http://schemas.microsoft.com/office/drawing/2014/main" id="{488E0F55-CFEA-4BE8-A2FA-6A6C21F3770C}"/>
              </a:ext>
            </a:extLst>
          </p:cNvPr>
          <p:cNvSpPr txBox="1">
            <a:spLocks/>
          </p:cNvSpPr>
          <p:nvPr/>
        </p:nvSpPr>
        <p:spPr>
          <a:xfrm>
            <a:off x="609759" y="1443212"/>
            <a:ext cx="5486241" cy="4945782"/>
          </a:xfrm>
          <a:prstGeom prst="rect">
            <a:avLst/>
          </a:prstGeom>
        </p:spPr>
        <p:txBody>
          <a:bodyPr/>
          <a:lstStyle>
            <a:lvl1pPr marL="0" indent="0" algn="l" defTabSz="914400" rtl="0" eaLnBrk="1" latinLnBrk="0" hangingPunct="1">
              <a:lnSpc>
                <a:spcPct val="100000"/>
              </a:lnSpc>
              <a:spcBef>
                <a:spcPts val="1800"/>
              </a:spcBef>
              <a:buFont typeface="Wingdings" panose="05000000000000000000" pitchFamily="2" charset="2"/>
              <a:buNone/>
              <a:defRPr sz="2400" kern="1200" baseline="0">
                <a:solidFill>
                  <a:schemeClr val="tx1"/>
                </a:solidFill>
                <a:latin typeface="+mn-lt"/>
                <a:ea typeface="+mn-ea"/>
                <a:cs typeface="Tahoma" panose="020B0604030504040204" pitchFamily="34" charset="0"/>
              </a:defRPr>
            </a:lvl1pPr>
            <a:lvl2pPr marL="360000" indent="-360000" algn="l" defTabSz="914400" rtl="0" eaLnBrk="1" latinLnBrk="0" hangingPunct="1">
              <a:lnSpc>
                <a:spcPct val="100000"/>
              </a:lnSpc>
              <a:spcBef>
                <a:spcPts val="1200"/>
              </a:spcBef>
              <a:buClr>
                <a:schemeClr val="accent3"/>
              </a:buClr>
              <a:buSzPct val="93000"/>
              <a:buFontTx/>
              <a:buBlip>
                <a:blip r:embed="rId3"/>
              </a:buBlip>
              <a:defRPr sz="2400" kern="1200" baseline="0">
                <a:solidFill>
                  <a:schemeClr val="tx1"/>
                </a:solidFill>
                <a:latin typeface="+mj-lt"/>
                <a:ea typeface="+mn-ea"/>
                <a:cs typeface="Tahoma" panose="020B0604030504040204" pitchFamily="34" charset="0"/>
              </a:defRPr>
            </a:lvl2pPr>
            <a:lvl3pPr marL="720000" indent="-360000" algn="l" defTabSz="914400" rtl="0" eaLnBrk="1" latinLnBrk="0" hangingPunct="1">
              <a:lnSpc>
                <a:spcPct val="100000"/>
              </a:lnSpc>
              <a:spcBef>
                <a:spcPts val="600"/>
              </a:spcBef>
              <a:buClr>
                <a:schemeClr val="accent2"/>
              </a:buClr>
              <a:buSzPct val="93000"/>
              <a:buFontTx/>
              <a:buBlip>
                <a:blip r:embed="rId3"/>
              </a:buBlip>
              <a:defRPr sz="2000" kern="1200" baseline="0">
                <a:solidFill>
                  <a:schemeClr val="tx1"/>
                </a:solidFill>
                <a:latin typeface="+mj-lt"/>
                <a:ea typeface="+mn-ea"/>
                <a:cs typeface="Tahoma" panose="020B0604030504040204" pitchFamily="34" charset="0"/>
              </a:defRPr>
            </a:lvl3pPr>
            <a:lvl4pPr marL="1008000" indent="-288000" algn="l" defTabSz="914400" rtl="0" eaLnBrk="1" latinLnBrk="0" hangingPunct="1">
              <a:lnSpc>
                <a:spcPct val="100000"/>
              </a:lnSpc>
              <a:spcBef>
                <a:spcPts val="400"/>
              </a:spcBef>
              <a:buClr>
                <a:schemeClr val="accent2"/>
              </a:buClr>
              <a:buSzPct val="93000"/>
              <a:buFontTx/>
              <a:buBlip>
                <a:blip r:embed="rId3"/>
              </a:buBlip>
              <a:defRPr sz="1800" kern="1200" baseline="0">
                <a:solidFill>
                  <a:schemeClr val="tx1"/>
                </a:solidFill>
                <a:latin typeface="+mj-lt"/>
                <a:ea typeface="+mn-ea"/>
                <a:cs typeface="Tahoma" panose="020B0604030504040204" pitchFamily="34" charset="0"/>
              </a:defRPr>
            </a:lvl4pPr>
            <a:lvl5pPr marL="360000" indent="-360000" algn="l" defTabSz="914400" rtl="0" eaLnBrk="1" latinLnBrk="0" hangingPunct="1">
              <a:lnSpc>
                <a:spcPct val="100000"/>
              </a:lnSpc>
              <a:spcBef>
                <a:spcPts val="1200"/>
              </a:spcBef>
              <a:buClr>
                <a:schemeClr val="accent2"/>
              </a:buClr>
              <a:buFont typeface="+mj-lt"/>
              <a:buAutoNum type="arabicPeriod"/>
              <a:defRPr sz="2400" kern="1200" baseline="0">
                <a:solidFill>
                  <a:schemeClr val="tx1"/>
                </a:solidFill>
                <a:latin typeface="+mj-lt"/>
                <a:ea typeface="+mn-ea"/>
                <a:cs typeface="Tahoma" panose="020B0604030504040204" pitchFamily="34" charset="0"/>
              </a:defRPr>
            </a:lvl5pPr>
            <a:lvl6pPr marL="720000" indent="-360000" algn="l" defTabSz="914400" rtl="0" eaLnBrk="1" latinLnBrk="0" hangingPunct="1">
              <a:lnSpc>
                <a:spcPct val="100000"/>
              </a:lnSpc>
              <a:spcBef>
                <a:spcPts val="600"/>
              </a:spcBef>
              <a:buClr>
                <a:schemeClr val="accent2"/>
              </a:buClr>
              <a:buFont typeface="+mj-lt"/>
              <a:buAutoNum type="arabicParenR"/>
              <a:defRPr sz="2000" kern="1200" baseline="0">
                <a:solidFill>
                  <a:schemeClr val="tx1"/>
                </a:solidFill>
                <a:latin typeface="+mj-lt"/>
                <a:ea typeface="+mn-ea"/>
                <a:cs typeface="Tahoma" panose="020B0604030504040204" pitchFamily="34" charset="0"/>
              </a:defRPr>
            </a:lvl6pPr>
            <a:lvl7pPr marL="1008000" indent="-288000" algn="l" defTabSz="914400" rtl="0" eaLnBrk="1" latinLnBrk="0" hangingPunct="1">
              <a:lnSpc>
                <a:spcPct val="100000"/>
              </a:lnSpc>
              <a:spcBef>
                <a:spcPts val="400"/>
              </a:spcBef>
              <a:buClr>
                <a:schemeClr val="accent2"/>
              </a:buClr>
              <a:buFont typeface="+mj-lt"/>
              <a:buAutoNum type="alphaLcParenR"/>
              <a:defRPr sz="1800" kern="1200" baseline="0">
                <a:solidFill>
                  <a:schemeClr val="tx1"/>
                </a:solidFill>
                <a:latin typeface="+mj-lt"/>
                <a:ea typeface="+mn-ea"/>
                <a:cs typeface="Tahoma" panose="020B0604030504040204" pitchFamily="34" charset="0"/>
              </a:defRPr>
            </a:lvl7pPr>
            <a:lvl8pPr marL="0" indent="0" algn="l" defTabSz="914400" rtl="0" eaLnBrk="1" latinLnBrk="0" hangingPunct="1">
              <a:lnSpc>
                <a:spcPct val="100000"/>
              </a:lnSpc>
              <a:spcBef>
                <a:spcPts val="600"/>
              </a:spcBef>
              <a:buFont typeface="Arial" panose="020B0604020202020204" pitchFamily="34" charset="0"/>
              <a:buNone/>
              <a:defRPr sz="1600" kern="1200" baseline="0">
                <a:solidFill>
                  <a:schemeClr val="tx1"/>
                </a:solidFill>
                <a:latin typeface="+mj-lt"/>
                <a:ea typeface="+mn-ea"/>
                <a:cs typeface="Tahoma" panose="020B060403050404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Clr>
                <a:srgbClr val="C00000"/>
              </a:buClr>
              <a:buBlip>
                <a:blip r:embed="rId4"/>
              </a:buBlip>
              <a:defRPr/>
            </a:pPr>
            <a:r>
              <a:rPr lang="fr-FR" dirty="0"/>
              <a:t>Flows for generic converged charging: </a:t>
            </a:r>
            <a:endParaRPr lang="en-US" dirty="0"/>
          </a:p>
          <a:p>
            <a:pPr marL="722376" lvl="1" indent="-342900">
              <a:buClr>
                <a:schemeClr val="accent2"/>
              </a:buClr>
              <a:buFont typeface="Arial" panose="020B0604020202020204" pitchFamily="34" charset="0"/>
              <a:buChar char="•"/>
              <a:defRPr/>
            </a:pPr>
            <a:r>
              <a:rPr lang="fr-FR" dirty="0"/>
              <a:t>Event-based (IEC)</a:t>
            </a:r>
          </a:p>
          <a:p>
            <a:pPr marL="722376" lvl="1" indent="-342900">
              <a:buClr>
                <a:schemeClr val="accent2"/>
              </a:buClr>
              <a:buFont typeface="Arial" panose="020B0604020202020204" pitchFamily="34" charset="0"/>
              <a:buChar char="•"/>
              <a:defRPr/>
            </a:pPr>
            <a:r>
              <a:rPr lang="fr-FR" dirty="0"/>
              <a:t>Session-based (SCUR, ECUR)</a:t>
            </a:r>
          </a:p>
          <a:p>
            <a:pPr marL="722376" lvl="1" indent="-342900">
              <a:buClr>
                <a:schemeClr val="accent2"/>
              </a:buClr>
              <a:buFont typeface="Arial" panose="020B0604020202020204" pitchFamily="34" charset="0"/>
              <a:buChar char="•"/>
              <a:defRPr/>
            </a:pPr>
            <a:r>
              <a:rPr lang="fr-FR" dirty="0"/>
              <a:t>Notification</a:t>
            </a:r>
            <a:endParaRPr lang="en-GB" dirty="0"/>
          </a:p>
          <a:p>
            <a:pPr algn="r">
              <a:defRPr/>
            </a:pPr>
            <a:endParaRPr lang="en-GB" b="1" dirty="0"/>
          </a:p>
          <a:p>
            <a:pPr algn="r">
              <a:defRPr/>
            </a:pPr>
            <a:endParaRPr lang="en-GB" b="1" dirty="0"/>
          </a:p>
          <a:p>
            <a:pPr algn="r">
              <a:defRPr/>
            </a:pPr>
            <a:r>
              <a:rPr lang="en-GB" b="1" dirty="0"/>
              <a:t>Simplified SCUR Message Flow</a:t>
            </a:r>
          </a:p>
          <a:p>
            <a:pPr algn="r">
              <a:defRPr/>
            </a:pPr>
            <a:r>
              <a:rPr lang="en-GB" sz="2000" dirty="0"/>
              <a:t>Note: although service-based Nchf from CHF is used, the exchanges are reflected as </a:t>
            </a:r>
            <a:br>
              <a:rPr lang="en-GB" sz="2000" dirty="0"/>
            </a:br>
            <a:r>
              <a:rPr lang="en-GB" sz="2000" dirty="0"/>
              <a:t>Charging Data Request/Response</a:t>
            </a:r>
            <a:endParaRPr lang="fr-FR" sz="2000" dirty="0"/>
          </a:p>
          <a:p>
            <a:pPr>
              <a:defRPr/>
            </a:pPr>
            <a:endParaRPr lang="en-GB" sz="2000" dirty="0"/>
          </a:p>
          <a:p>
            <a:pPr marL="285750" indent="-285750">
              <a:buFont typeface="Arial" panose="020B0604020202020204" pitchFamily="34" charset="0"/>
              <a:buChar char="•"/>
              <a:defRPr/>
            </a:pPr>
            <a:endParaRPr lang="en-GB" dirty="0"/>
          </a:p>
          <a:p>
            <a:pPr marL="516150" lvl="1" indent="-285750">
              <a:defRPr/>
            </a:pPr>
            <a:endParaRPr lang="fr-FR" dirty="0"/>
          </a:p>
          <a:p>
            <a:pPr marL="516150" lvl="1" indent="-285750">
              <a:defRPr/>
            </a:pPr>
            <a:endParaRPr lang="fr-FR" dirty="0"/>
          </a:p>
          <a:p>
            <a:pPr marL="516150" lvl="1" indent="-285750">
              <a:defRPr/>
            </a:pPr>
            <a:endParaRPr lang="fr-FR" dirty="0"/>
          </a:p>
          <a:p>
            <a:pPr marL="516150" lvl="1" indent="-285750">
              <a:defRPr/>
            </a:pPr>
            <a:endParaRPr lang="fr-FR" dirty="0"/>
          </a:p>
          <a:p>
            <a:pPr marL="516150" lvl="1" indent="-285750">
              <a:defRPr/>
            </a:pPr>
            <a:endParaRPr lang="fr-FR" dirty="0"/>
          </a:p>
          <a:p>
            <a:pPr>
              <a:defRPr/>
            </a:pPr>
            <a:endParaRPr lang="fr-FR" dirty="0"/>
          </a:p>
          <a:p>
            <a:pPr>
              <a:defRPr/>
            </a:pPr>
            <a:endParaRPr lang="en-US" dirty="0"/>
          </a:p>
        </p:txBody>
      </p:sp>
      <p:graphicFrame>
        <p:nvGraphicFramePr>
          <p:cNvPr id="6" name="Object 9">
            <a:extLst>
              <a:ext uri="{FF2B5EF4-FFF2-40B4-BE49-F238E27FC236}">
                <a16:creationId xmlns:a16="http://schemas.microsoft.com/office/drawing/2014/main" id="{1FE006BF-A1FA-43E0-AA81-A61C9CB38E00}"/>
              </a:ext>
            </a:extLst>
          </p:cNvPr>
          <p:cNvGraphicFramePr>
            <a:graphicFrameLocks noChangeAspect="1"/>
          </p:cNvGraphicFramePr>
          <p:nvPr>
            <p:extLst>
              <p:ext uri="{D42A27DB-BD31-4B8C-83A1-F6EECF244321}">
                <p14:modId xmlns:p14="http://schemas.microsoft.com/office/powerpoint/2010/main" val="1594116813"/>
              </p:ext>
            </p:extLst>
          </p:nvPr>
        </p:nvGraphicFramePr>
        <p:xfrm>
          <a:off x="6235700" y="1139825"/>
          <a:ext cx="5045075" cy="5253038"/>
        </p:xfrm>
        <a:graphic>
          <a:graphicData uri="http://schemas.openxmlformats.org/presentationml/2006/ole">
            <mc:AlternateContent xmlns:mc="http://schemas.openxmlformats.org/markup-compatibility/2006">
              <mc:Choice xmlns:v="urn:schemas-microsoft-com:vml" Requires="v">
                <p:oleObj spid="_x0000_s7193" name="Visio" r:id="rId5" imgW="3802484" imgH="4549589" progId="Visio.Drawing.11">
                  <p:embed/>
                </p:oleObj>
              </mc:Choice>
              <mc:Fallback>
                <p:oleObj name="Visio" r:id="rId5" imgW="3802484" imgH="4549589" progId="Visio.Drawing.11">
                  <p:embed/>
                  <p:pic>
                    <p:nvPicPr>
                      <p:cNvPr id="6" name="Object 9">
                        <a:extLst>
                          <a:ext uri="{FF2B5EF4-FFF2-40B4-BE49-F238E27FC236}">
                            <a16:creationId xmlns:a16="http://schemas.microsoft.com/office/drawing/2014/main" id="{1FE006BF-A1FA-43E0-AA81-A61C9CB38E00}"/>
                          </a:ext>
                        </a:extLst>
                      </p:cNvPr>
                      <p:cNvPicPr>
                        <a:picLocks noChangeAspect="1" noChangeArrowheads="1"/>
                      </p:cNvPicPr>
                      <p:nvPr/>
                    </p:nvPicPr>
                    <p:blipFill>
                      <a:blip r:embed="rId6"/>
                      <a:srcRect/>
                      <a:stretch>
                        <a:fillRect/>
                      </a:stretch>
                    </p:blipFill>
                    <p:spPr bwMode="auto">
                      <a:xfrm>
                        <a:off x="6235700" y="1139825"/>
                        <a:ext cx="5045075" cy="5253038"/>
                      </a:xfrm>
                      <a:prstGeom prst="rect">
                        <a:avLst/>
                      </a:prstGeom>
                      <a:noFill/>
                      <a:ln>
                        <a:noFill/>
                      </a:ln>
                    </p:spPr>
                  </p:pic>
                </p:oleObj>
              </mc:Fallback>
            </mc:AlternateContent>
          </a:graphicData>
        </a:graphic>
      </p:graphicFrame>
      <p:sp>
        <p:nvSpPr>
          <p:cNvPr id="8" name="AutoShape 134">
            <a:extLst>
              <a:ext uri="{FF2B5EF4-FFF2-40B4-BE49-F238E27FC236}">
                <a16:creationId xmlns:a16="http://schemas.microsoft.com/office/drawing/2014/main" id="{EA384C19-9E54-D54F-867B-F7EB459DB48F}"/>
              </a:ext>
            </a:extLst>
          </p:cNvPr>
          <p:cNvSpPr>
            <a:spLocks noChangeArrowheads="1"/>
          </p:cNvSpPr>
          <p:nvPr/>
        </p:nvSpPr>
        <p:spPr bwMode="auto">
          <a:xfrm>
            <a:off x="10576034" y="6160394"/>
            <a:ext cx="1895475" cy="228600"/>
          </a:xfrm>
          <a:prstGeom prst="flowChartTerminator">
            <a:avLst/>
          </a:prstGeom>
          <a:noFill/>
          <a:ln>
            <a:noFill/>
          </a:ln>
        </p:spPr>
        <p:txBody>
          <a:bodyPr wrap="none" lIns="36000" tIns="36000" rIns="36000" bIns="36000" anchor="ctr"/>
          <a:lstStyle/>
          <a:p>
            <a:pPr defTabSz="762000">
              <a:spcBef>
                <a:spcPct val="15000"/>
              </a:spcBef>
              <a:spcAft>
                <a:spcPct val="15000"/>
              </a:spcAft>
            </a:pPr>
            <a:r>
              <a:rPr lang="en-US" altLang="en-US" sz="1000" dirty="0">
                <a:latin typeface="Arial" panose="020B0604020202020204" pitchFamily="34" charset="0"/>
              </a:rPr>
              <a:t>Source</a:t>
            </a:r>
            <a:r>
              <a:rPr lang="de-DE" altLang="en-US" sz="1000" dirty="0">
                <a:latin typeface="Arial" panose="020B0604020202020204" pitchFamily="34" charset="0"/>
              </a:rPr>
              <a:t>: TS 32.240</a:t>
            </a:r>
            <a:endParaRPr lang="en-US" altLang="en-US" sz="1000" dirty="0">
              <a:latin typeface="Arial" panose="020B0604020202020204" pitchFamily="34" charset="0"/>
            </a:endParaRPr>
          </a:p>
        </p:txBody>
      </p:sp>
    </p:spTree>
    <p:extLst>
      <p:ext uri="{BB962C8B-B14F-4D97-AF65-F5344CB8AC3E}">
        <p14:creationId xmlns:p14="http://schemas.microsoft.com/office/powerpoint/2010/main" val="2449098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כותרת 3">
            <a:extLst>
              <a:ext uri="{FF2B5EF4-FFF2-40B4-BE49-F238E27FC236}">
                <a16:creationId xmlns:a16="http://schemas.microsoft.com/office/drawing/2014/main" id="{3EEF5802-39D5-419F-A260-8B28112B60C6}"/>
              </a:ext>
            </a:extLst>
          </p:cNvPr>
          <p:cNvSpPr>
            <a:spLocks noGrp="1"/>
          </p:cNvSpPr>
          <p:nvPr>
            <p:ph type="title"/>
          </p:nvPr>
        </p:nvSpPr>
        <p:spPr>
          <a:xfrm>
            <a:off x="2445328" y="3233016"/>
            <a:ext cx="10515600" cy="1325563"/>
          </a:xfrm>
        </p:spPr>
        <p:txBody>
          <a:bodyPr/>
          <a:lstStyle/>
          <a:p>
            <a:r>
              <a:rPr lang="en-US" dirty="0"/>
              <a:t>Charging : 3GPP SBI Adoption</a:t>
            </a:r>
          </a:p>
        </p:txBody>
      </p:sp>
    </p:spTree>
    <p:extLst>
      <p:ext uri="{BB962C8B-B14F-4D97-AF65-F5344CB8AC3E}">
        <p14:creationId xmlns:p14="http://schemas.microsoft.com/office/powerpoint/2010/main" val="2991548382"/>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C1AD58C-9568-4626-A2BF-508ADF9A5791}"/>
              </a:ext>
            </a:extLst>
          </p:cNvPr>
          <p:cNvSpPr/>
          <p:nvPr/>
        </p:nvSpPr>
        <p:spPr>
          <a:xfrm>
            <a:off x="1677" y="1366651"/>
            <a:ext cx="11722762" cy="4956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8CA7C75-2BEE-47A1-BF41-01A9BEDAFDDE}"/>
              </a:ext>
            </a:extLst>
          </p:cNvPr>
          <p:cNvSpPr>
            <a:spLocks noGrp="1"/>
          </p:cNvSpPr>
          <p:nvPr>
            <p:ph type="title"/>
          </p:nvPr>
        </p:nvSpPr>
        <p:spPr>
          <a:xfrm>
            <a:off x="612648" y="274702"/>
            <a:ext cx="9525657" cy="866110"/>
          </a:xfrm>
        </p:spPr>
        <p:txBody>
          <a:bodyPr/>
          <a:lstStyle/>
          <a:p>
            <a:r>
              <a:rPr lang="en-GB" altLang="en-US" dirty="0">
                <a:solidFill>
                  <a:srgbClr val="FF0000"/>
                </a:solidFill>
              </a:rPr>
              <a:t>Charging Specification Overview </a:t>
            </a:r>
            <a:br>
              <a:rPr lang="en-GB" altLang="en-US" dirty="0"/>
            </a:br>
            <a:r>
              <a:rPr lang="fr-FR" altLang="en-US" sz="2800" dirty="0">
                <a:solidFill>
                  <a:srgbClr val="999999"/>
                </a:solidFill>
              </a:rPr>
              <a:t>5G Data connectivity as the First Domain Applicable for SBI</a:t>
            </a:r>
            <a:endParaRPr lang="fr-FR" dirty="0"/>
          </a:p>
        </p:txBody>
      </p:sp>
      <p:cxnSp>
        <p:nvCxnSpPr>
          <p:cNvPr id="14" name="Straight Connector 13">
            <a:extLst>
              <a:ext uri="{FF2B5EF4-FFF2-40B4-BE49-F238E27FC236}">
                <a16:creationId xmlns:a16="http://schemas.microsoft.com/office/drawing/2014/main" id="{6644C27A-19A4-4128-A20E-A2A9979607B8}"/>
              </a:ext>
            </a:extLst>
          </p:cNvPr>
          <p:cNvCxnSpPr>
            <a:cxnSpLocks/>
          </p:cNvCxnSpPr>
          <p:nvPr/>
        </p:nvCxnSpPr>
        <p:spPr>
          <a:xfrm>
            <a:off x="612648" y="6098353"/>
            <a:ext cx="10900841" cy="0"/>
          </a:xfrm>
          <a:prstGeom prst="line">
            <a:avLst/>
          </a:prstGeom>
          <a:ln w="38100" cmpd="sng">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3" name="Oval 1">
            <a:extLst>
              <a:ext uri="{FF2B5EF4-FFF2-40B4-BE49-F238E27FC236}">
                <a16:creationId xmlns:a16="http://schemas.microsoft.com/office/drawing/2014/main" id="{09822067-DCD7-47C5-BFCE-D18F26B7F678}"/>
              </a:ext>
            </a:extLst>
          </p:cNvPr>
          <p:cNvSpPr>
            <a:spLocks noChangeArrowheads="1"/>
          </p:cNvSpPr>
          <p:nvPr/>
        </p:nvSpPr>
        <p:spPr bwMode="auto">
          <a:xfrm>
            <a:off x="5022317" y="3773372"/>
            <a:ext cx="2984500" cy="2278928"/>
          </a:xfrm>
          <a:prstGeom prst="ellipse">
            <a:avLst/>
          </a:prstGeom>
          <a:solidFill>
            <a:schemeClr val="accent1">
              <a:lumMod val="60000"/>
              <a:lumOff val="40000"/>
            </a:schemeClr>
          </a:solidFill>
          <a:ln w="9525">
            <a:noFill/>
            <a:round/>
            <a:headEnd/>
            <a:tailEnd/>
          </a:ln>
          <a:effectLst>
            <a:outerShdw blurRad="50800" dist="38100" dir="2700000" algn="tl" rotWithShape="0">
              <a:prstClr val="black">
                <a:alpha val="40000"/>
              </a:prstClr>
            </a:outerShdw>
          </a:effectLst>
        </p:spPr>
        <p:txBody>
          <a:bodyPr/>
          <a:lstStyle>
            <a:lvl1pPr>
              <a:lnSpc>
                <a:spcPct val="90000"/>
              </a:lnSpc>
              <a:spcBef>
                <a:spcPts val="750"/>
              </a:spcBef>
              <a:buBlip>
                <a:blip r:embed="rId2"/>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de-DE" altLang="en-US" sz="1800" dirty="0">
                <a:latin typeface="Arial" panose="020B0604020202020204" pitchFamily="34" charset="0"/>
              </a:rPr>
              <a:t>TS 32.290</a:t>
            </a:r>
          </a:p>
          <a:p>
            <a:pPr algn="ctr">
              <a:lnSpc>
                <a:spcPct val="100000"/>
              </a:lnSpc>
              <a:spcBef>
                <a:spcPct val="0"/>
              </a:spcBef>
              <a:buFontTx/>
              <a:buNone/>
            </a:pPr>
            <a:r>
              <a:rPr lang="en-US" altLang="en-US" sz="1400" dirty="0">
                <a:latin typeface="Arial" panose="020B0604020202020204" pitchFamily="34" charset="0"/>
              </a:rPr>
              <a:t>Services, operations and procedures of charging using Service Based Interface (SBI)</a:t>
            </a:r>
          </a:p>
          <a:p>
            <a:pPr algn="ctr">
              <a:lnSpc>
                <a:spcPct val="100000"/>
              </a:lnSpc>
              <a:spcBef>
                <a:spcPct val="0"/>
              </a:spcBef>
              <a:buFontTx/>
              <a:buNone/>
            </a:pPr>
            <a:endParaRPr lang="en-US" altLang="en-US" sz="1000" dirty="0">
              <a:solidFill>
                <a:srgbClr val="4D5766"/>
              </a:solidFill>
              <a:latin typeface="Nokia Pure Text" panose="020B0504040602060303" pitchFamily="34" charset="0"/>
            </a:endParaRPr>
          </a:p>
          <a:p>
            <a:pPr algn="ctr">
              <a:lnSpc>
                <a:spcPct val="100000"/>
              </a:lnSpc>
              <a:spcBef>
                <a:spcPct val="0"/>
              </a:spcBef>
              <a:buFontTx/>
              <a:buNone/>
            </a:pPr>
            <a:r>
              <a:rPr lang="en-US" altLang="en-US" sz="1000" dirty="0">
                <a:solidFill>
                  <a:srgbClr val="4D5766"/>
                </a:solidFill>
                <a:latin typeface="Nokia Pure Text" panose="020B0504040602060303" pitchFamily="34" charset="0"/>
                <a:ea typeface="Nokia Pure Text" panose="020B0504040602060303" pitchFamily="34" charset="0"/>
                <a:cs typeface="Nokia Pure Text" panose="020B0504040602060303" pitchFamily="34" charset="0"/>
              </a:rPr>
              <a:t>Generic description of Nchf</a:t>
            </a:r>
            <a:endParaRPr lang="de-DE" altLang="en-US" sz="1000" dirty="0">
              <a:latin typeface="Arial" panose="020B0604020202020204" pitchFamily="34" charset="0"/>
            </a:endParaRPr>
          </a:p>
        </p:txBody>
      </p:sp>
      <p:sp>
        <p:nvSpPr>
          <p:cNvPr id="22" name="Oval 2">
            <a:extLst>
              <a:ext uri="{FF2B5EF4-FFF2-40B4-BE49-F238E27FC236}">
                <a16:creationId xmlns:a16="http://schemas.microsoft.com/office/drawing/2014/main" id="{83B47BA3-0FBA-429E-BC88-855175EDB51B}"/>
              </a:ext>
            </a:extLst>
          </p:cNvPr>
          <p:cNvSpPr>
            <a:spLocks noChangeArrowheads="1"/>
          </p:cNvSpPr>
          <p:nvPr/>
        </p:nvSpPr>
        <p:spPr bwMode="auto">
          <a:xfrm>
            <a:off x="8377976" y="4334622"/>
            <a:ext cx="2984500" cy="1604962"/>
          </a:xfrm>
          <a:prstGeom prst="ellipse">
            <a:avLst/>
          </a:prstGeom>
          <a:solidFill>
            <a:schemeClr val="accent1">
              <a:lumMod val="20000"/>
              <a:lumOff val="80000"/>
            </a:schemeClr>
          </a:solidFill>
          <a:ln w="9525">
            <a:noFill/>
            <a:round/>
            <a:headEnd/>
            <a:tailEnd/>
          </a:ln>
          <a:effectLst>
            <a:outerShdw blurRad="50800" dist="38100" dir="2700000" algn="tl" rotWithShape="0">
              <a:prstClr val="black">
                <a:alpha val="40000"/>
              </a:prstClr>
            </a:outerShdw>
          </a:effectLst>
        </p:spPr>
        <p:txBody>
          <a:bodyPr/>
          <a:lstStyle>
            <a:lvl1pPr>
              <a:lnSpc>
                <a:spcPct val="90000"/>
              </a:lnSpc>
              <a:spcBef>
                <a:spcPts val="750"/>
              </a:spcBef>
              <a:buBlip>
                <a:blip r:embed="rId2"/>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de-DE" altLang="en-US" sz="1600" dirty="0">
                <a:latin typeface="Arial" panose="020B0604020202020204" pitchFamily="34" charset="0"/>
              </a:rPr>
              <a:t>TS 32.291</a:t>
            </a:r>
          </a:p>
          <a:p>
            <a:pPr algn="ctr">
              <a:lnSpc>
                <a:spcPct val="100000"/>
              </a:lnSpc>
              <a:spcBef>
                <a:spcPct val="0"/>
              </a:spcBef>
              <a:buFontTx/>
              <a:buNone/>
            </a:pPr>
            <a:r>
              <a:rPr lang="en-US" altLang="en-US" sz="1400" dirty="0">
                <a:latin typeface="Arial" panose="020B0604020202020204" pitchFamily="34" charset="0"/>
              </a:rPr>
              <a:t>5G system; Charging Services, </a:t>
            </a:r>
          </a:p>
          <a:p>
            <a:pPr algn="ctr">
              <a:lnSpc>
                <a:spcPct val="100000"/>
              </a:lnSpc>
              <a:spcBef>
                <a:spcPct val="0"/>
              </a:spcBef>
              <a:buFontTx/>
              <a:buNone/>
            </a:pPr>
            <a:r>
              <a:rPr lang="en-US" altLang="en-US" sz="1400" dirty="0">
                <a:latin typeface="Arial" panose="020B0604020202020204" pitchFamily="34" charset="0"/>
              </a:rPr>
              <a:t>stage 3</a:t>
            </a:r>
          </a:p>
          <a:p>
            <a:pPr algn="ctr">
              <a:lnSpc>
                <a:spcPct val="100000"/>
              </a:lnSpc>
              <a:spcBef>
                <a:spcPct val="0"/>
              </a:spcBef>
              <a:buFontTx/>
              <a:buNone/>
            </a:pPr>
            <a:endParaRPr lang="en-US" altLang="en-US" sz="1000" dirty="0">
              <a:solidFill>
                <a:srgbClr val="4D5766"/>
              </a:solidFill>
              <a:latin typeface="Nokia Pure Text" panose="020B0504040602060303" pitchFamily="34" charset="0"/>
              <a:ea typeface="Nokia Pure Text" panose="020B0504040602060303" pitchFamily="34" charset="0"/>
              <a:cs typeface="Nokia Pure Text" panose="020B0504040602060303" pitchFamily="34" charset="0"/>
            </a:endParaRPr>
          </a:p>
          <a:p>
            <a:pPr algn="ctr">
              <a:lnSpc>
                <a:spcPct val="100000"/>
              </a:lnSpc>
              <a:spcBef>
                <a:spcPct val="0"/>
              </a:spcBef>
              <a:buFontTx/>
              <a:buNone/>
            </a:pPr>
            <a:r>
              <a:rPr lang="en-US" altLang="en-US" sz="1000" dirty="0">
                <a:solidFill>
                  <a:srgbClr val="4D5766"/>
                </a:solidFill>
                <a:latin typeface="Nokia Pure Text" panose="020B0504040602060303" pitchFamily="34" charset="0"/>
                <a:ea typeface="Nokia Pure Text" panose="020B0504040602060303" pitchFamily="34" charset="0"/>
                <a:cs typeface="Nokia Pure Text" panose="020B0504040602060303" pitchFamily="34" charset="0"/>
              </a:rPr>
              <a:t>Nchf (API specification).</a:t>
            </a:r>
            <a:endParaRPr lang="de-DE" altLang="en-US" sz="1000" dirty="0">
              <a:latin typeface="Arial" panose="020B0604020202020204" pitchFamily="34" charset="0"/>
            </a:endParaRPr>
          </a:p>
        </p:txBody>
      </p:sp>
      <p:sp>
        <p:nvSpPr>
          <p:cNvPr id="23" name="Oval 3">
            <a:extLst>
              <a:ext uri="{FF2B5EF4-FFF2-40B4-BE49-F238E27FC236}">
                <a16:creationId xmlns:a16="http://schemas.microsoft.com/office/drawing/2014/main" id="{BE2A14F6-D292-49C2-86A9-A9DA0243B130}"/>
              </a:ext>
            </a:extLst>
          </p:cNvPr>
          <p:cNvSpPr>
            <a:spLocks noChangeArrowheads="1"/>
          </p:cNvSpPr>
          <p:nvPr/>
        </p:nvSpPr>
        <p:spPr bwMode="auto">
          <a:xfrm>
            <a:off x="3364798" y="1298639"/>
            <a:ext cx="6300316" cy="1720879"/>
          </a:xfrm>
          <a:prstGeom prst="ellipse">
            <a:avLst/>
          </a:prstGeom>
          <a:solidFill>
            <a:schemeClr val="accent1">
              <a:lumMod val="50000"/>
            </a:schemeClr>
          </a:solidFill>
          <a:ln w="9525">
            <a:noFill/>
            <a:round/>
            <a:headEnd/>
            <a:tailEnd/>
          </a:ln>
          <a:effectLst>
            <a:outerShdw blurRad="50800" dist="38100" dir="2700000" algn="tl" rotWithShape="0">
              <a:prstClr val="black">
                <a:alpha val="40000"/>
              </a:prstClr>
            </a:outerShdw>
          </a:effectLst>
        </p:spPr>
        <p:txBody>
          <a:bodyPr/>
          <a:lstStyle>
            <a:lvl1pPr>
              <a:lnSpc>
                <a:spcPct val="90000"/>
              </a:lnSpc>
              <a:spcBef>
                <a:spcPts val="750"/>
              </a:spcBef>
              <a:buBlip>
                <a:blip r:embed="rId2"/>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400" dirty="0">
              <a:latin typeface="Arial" panose="020B0604020202020204" pitchFamily="34" charset="0"/>
            </a:endParaRPr>
          </a:p>
          <a:p>
            <a:pPr algn="ctr">
              <a:lnSpc>
                <a:spcPct val="100000"/>
              </a:lnSpc>
              <a:spcBef>
                <a:spcPct val="0"/>
              </a:spcBef>
              <a:buFontTx/>
              <a:buNone/>
            </a:pPr>
            <a:r>
              <a:rPr lang="de-DE" altLang="en-US" sz="3200" dirty="0">
                <a:solidFill>
                  <a:schemeClr val="bg2"/>
                </a:solidFill>
                <a:latin typeface="Arial" panose="020B0604020202020204" pitchFamily="34" charset="0"/>
              </a:rPr>
              <a:t>TS 32.240</a:t>
            </a:r>
          </a:p>
        </p:txBody>
      </p:sp>
      <p:cxnSp>
        <p:nvCxnSpPr>
          <p:cNvPr id="24" name="AutoShape 4">
            <a:extLst>
              <a:ext uri="{FF2B5EF4-FFF2-40B4-BE49-F238E27FC236}">
                <a16:creationId xmlns:a16="http://schemas.microsoft.com/office/drawing/2014/main" id="{5195E8D2-3188-4B9B-926B-0612A394FF92}"/>
              </a:ext>
            </a:extLst>
          </p:cNvPr>
          <p:cNvCxnSpPr>
            <a:cxnSpLocks noChangeShapeType="1"/>
            <a:stCxn id="23" idx="4"/>
            <a:endCxn id="26" idx="7"/>
          </p:cNvCxnSpPr>
          <p:nvPr/>
        </p:nvCxnSpPr>
        <p:spPr bwMode="auto">
          <a:xfrm flipH="1">
            <a:off x="4088707" y="3019518"/>
            <a:ext cx="2426249" cy="54461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5" name="AutoShape 5">
            <a:extLst>
              <a:ext uri="{FF2B5EF4-FFF2-40B4-BE49-F238E27FC236}">
                <a16:creationId xmlns:a16="http://schemas.microsoft.com/office/drawing/2014/main" id="{C08C899C-A375-4C96-83B9-8FCC7DC35377}"/>
              </a:ext>
            </a:extLst>
          </p:cNvPr>
          <p:cNvCxnSpPr>
            <a:cxnSpLocks noChangeShapeType="1"/>
          </p:cNvCxnSpPr>
          <p:nvPr/>
        </p:nvCxnSpPr>
        <p:spPr bwMode="auto">
          <a:xfrm flipH="1" flipV="1">
            <a:off x="6514956" y="3019518"/>
            <a:ext cx="0" cy="75385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6" name="Oval 2">
            <a:extLst>
              <a:ext uri="{FF2B5EF4-FFF2-40B4-BE49-F238E27FC236}">
                <a16:creationId xmlns:a16="http://schemas.microsoft.com/office/drawing/2014/main" id="{D0FBF91F-D60E-4FD8-A1DA-155F40BE0F67}"/>
              </a:ext>
            </a:extLst>
          </p:cNvPr>
          <p:cNvSpPr>
            <a:spLocks noChangeArrowheads="1"/>
          </p:cNvSpPr>
          <p:nvPr/>
        </p:nvSpPr>
        <p:spPr bwMode="auto">
          <a:xfrm>
            <a:off x="586707" y="3161838"/>
            <a:ext cx="4102848" cy="2747009"/>
          </a:xfrm>
          <a:prstGeom prst="ellipse">
            <a:avLst/>
          </a:prstGeom>
          <a:solidFill>
            <a:schemeClr val="accent1">
              <a:lumMod val="75000"/>
            </a:schemeClr>
          </a:solidFill>
          <a:ln w="9525">
            <a:noFill/>
            <a:round/>
            <a:headEnd/>
            <a:tailEnd/>
          </a:ln>
          <a:effectLst>
            <a:outerShdw blurRad="50800" dist="38100" dir="2700000" algn="tl" rotWithShape="0">
              <a:prstClr val="black">
                <a:alpha val="40000"/>
              </a:prstClr>
            </a:outerShdw>
          </a:effectLst>
        </p:spPr>
        <p:txBody>
          <a:bodyPr/>
          <a:lstStyle>
            <a:lvl1pPr>
              <a:lnSpc>
                <a:spcPct val="90000"/>
              </a:lnSpc>
              <a:spcBef>
                <a:spcPts val="750"/>
              </a:spcBef>
              <a:buBlip>
                <a:blip r:embed="rId2"/>
              </a:buBlip>
              <a:defRPr sz="2100">
                <a:solidFill>
                  <a:schemeClr val="tx1"/>
                </a:solidFill>
                <a:latin typeface="Calibri" panose="020F0502020204030204" pitchFamily="34" charset="0"/>
              </a:defRPr>
            </a:lvl1pPr>
            <a:lvl2pPr marL="515938"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747713" indent="-28575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de-DE" altLang="en-US" sz="2000" dirty="0">
                <a:solidFill>
                  <a:schemeClr val="bg2"/>
                </a:solidFill>
                <a:latin typeface="Arial" panose="020B0604020202020204" pitchFamily="34" charset="0"/>
              </a:rPr>
              <a:t>TS 32.255</a:t>
            </a:r>
          </a:p>
          <a:p>
            <a:pPr algn="ctr">
              <a:lnSpc>
                <a:spcPct val="100000"/>
              </a:lnSpc>
              <a:spcBef>
                <a:spcPct val="0"/>
              </a:spcBef>
              <a:buFontTx/>
              <a:buNone/>
            </a:pPr>
            <a:r>
              <a:rPr lang="en-US" altLang="en-US" sz="1400" dirty="0">
                <a:solidFill>
                  <a:schemeClr val="bg2"/>
                </a:solidFill>
                <a:latin typeface="Nokia Pure Text" panose="020B0504040602060303" pitchFamily="34" charset="0"/>
                <a:ea typeface="Nokia Pure Text" panose="020B0504040602060303" pitchFamily="34" charset="0"/>
                <a:cs typeface="Nokia Pure Text" panose="020B0504040602060303" pitchFamily="34" charset="0"/>
              </a:rPr>
              <a:t>5G data Connectivity Charging</a:t>
            </a:r>
          </a:p>
          <a:p>
            <a:pPr lvl="1">
              <a:lnSpc>
                <a:spcPct val="100000"/>
              </a:lnSpc>
              <a:spcBef>
                <a:spcPct val="0"/>
              </a:spcBef>
              <a:buClrTx/>
              <a:buFontTx/>
              <a:buNone/>
            </a:pPr>
            <a:r>
              <a:rPr lang="en-US" altLang="en-US" sz="1400" dirty="0">
                <a:solidFill>
                  <a:schemeClr val="bg2"/>
                </a:solidFill>
                <a:latin typeface="Nokia Pure Text" panose="020B0504040602060303" pitchFamily="34" charset="0"/>
                <a:ea typeface="Nokia Pure Text" panose="020B0504040602060303" pitchFamily="34" charset="0"/>
                <a:cs typeface="Nokia Pure Text" panose="020B0504040602060303" pitchFamily="34" charset="0"/>
              </a:rPr>
              <a:t>PDU session charging from SMF:</a:t>
            </a:r>
          </a:p>
          <a:p>
            <a:pPr lvl="2">
              <a:lnSpc>
                <a:spcPct val="120000"/>
              </a:lnSpc>
              <a:spcBef>
                <a:spcPct val="0"/>
              </a:spcBef>
            </a:pPr>
            <a:r>
              <a:rPr lang="fr-FR" altLang="en-US" sz="1300" dirty="0">
                <a:solidFill>
                  <a:schemeClr val="bg2"/>
                </a:solidFill>
                <a:latin typeface="Nokia Pure Text" panose="020B0504040602060303" pitchFamily="34" charset="0"/>
                <a:ea typeface="Nokia Pure Text" panose="020B0504040602060303" pitchFamily="34" charset="0"/>
                <a:cs typeface="Nokia Pure Text" panose="020B0504040602060303" pitchFamily="34" charset="0"/>
              </a:rPr>
              <a:t>P</a:t>
            </a:r>
            <a:r>
              <a:rPr lang="en-US" altLang="en-US" sz="1300" dirty="0">
                <a:solidFill>
                  <a:schemeClr val="bg2"/>
                </a:solidFill>
                <a:latin typeface="Nokia Pure Text" panose="020B0504040602060303" pitchFamily="34" charset="0"/>
                <a:ea typeface="Nokia Pure Text" panose="020B0504040602060303" pitchFamily="34" charset="0"/>
                <a:cs typeface="Nokia Pure Text" panose="020B0504040602060303" pitchFamily="34" charset="0"/>
              </a:rPr>
              <a:t>rinciples, triggers</a:t>
            </a:r>
          </a:p>
          <a:p>
            <a:pPr lvl="2">
              <a:lnSpc>
                <a:spcPct val="120000"/>
              </a:lnSpc>
              <a:spcBef>
                <a:spcPct val="0"/>
              </a:spcBef>
            </a:pPr>
            <a:r>
              <a:rPr lang="fr-FR" altLang="en-US" sz="1300" dirty="0">
                <a:solidFill>
                  <a:schemeClr val="bg2"/>
                </a:solidFill>
                <a:latin typeface="Nokia Pure Text" panose="020B0504040602060303" pitchFamily="34" charset="0"/>
                <a:ea typeface="Nokia Pure Text" panose="020B0504040602060303" pitchFamily="34" charset="0"/>
                <a:cs typeface="Nokia Pure Text" panose="020B0504040602060303" pitchFamily="34" charset="0"/>
              </a:rPr>
              <a:t>Message flows</a:t>
            </a:r>
          </a:p>
          <a:p>
            <a:pPr lvl="2">
              <a:lnSpc>
                <a:spcPct val="120000"/>
              </a:lnSpc>
              <a:spcBef>
                <a:spcPct val="0"/>
              </a:spcBef>
            </a:pPr>
            <a:r>
              <a:rPr lang="fr-FR" altLang="en-US" sz="1300" dirty="0">
                <a:solidFill>
                  <a:schemeClr val="bg2"/>
                </a:solidFill>
                <a:latin typeface="Nokia Pure Text" panose="020B0504040602060303" pitchFamily="34" charset="0"/>
                <a:ea typeface="Nokia Pure Text" panose="020B0504040602060303" pitchFamily="34" charset="0"/>
                <a:cs typeface="Nokia Pure Text" panose="020B0504040602060303" pitchFamily="34" charset="0"/>
              </a:rPr>
              <a:t>PDU session information specific structure across Nchf</a:t>
            </a:r>
          </a:p>
          <a:p>
            <a:pPr lvl="2">
              <a:lnSpc>
                <a:spcPct val="120000"/>
              </a:lnSpc>
              <a:spcBef>
                <a:spcPct val="0"/>
              </a:spcBef>
            </a:pPr>
            <a:r>
              <a:rPr lang="fr-FR" altLang="en-US" sz="1300" dirty="0">
                <a:solidFill>
                  <a:schemeClr val="bg2"/>
                </a:solidFill>
                <a:latin typeface="Nokia Pure Text" panose="020B0504040602060303" pitchFamily="34" charset="0"/>
                <a:ea typeface="Nokia Pure Text" panose="020B0504040602060303" pitchFamily="34" charset="0"/>
                <a:cs typeface="Nokia Pure Text" panose="020B0504040602060303" pitchFamily="34" charset="0"/>
              </a:rPr>
              <a:t>PDU session charging </a:t>
            </a:r>
            <a:r>
              <a:rPr lang="en-US" altLang="en-US" sz="1300" dirty="0">
                <a:solidFill>
                  <a:schemeClr val="bg2"/>
                </a:solidFill>
                <a:latin typeface="Nokia Pure Text" panose="020B0504040602060303" pitchFamily="34" charset="0"/>
                <a:ea typeface="Nokia Pure Text" panose="020B0504040602060303" pitchFamily="34" charset="0"/>
                <a:cs typeface="Nokia Pure Text" panose="020B0504040602060303" pitchFamily="34" charset="0"/>
              </a:rPr>
              <a:t>CHF CDR </a:t>
            </a:r>
            <a:r>
              <a:rPr lang="fr-FR" altLang="en-US" sz="1300" dirty="0">
                <a:solidFill>
                  <a:schemeClr val="bg2"/>
                </a:solidFill>
                <a:latin typeface="Nokia Pure Text" panose="020B0504040602060303" pitchFamily="34" charset="0"/>
                <a:ea typeface="Nokia Pure Text" panose="020B0504040602060303" pitchFamily="34" charset="0"/>
                <a:cs typeface="Nokia Pure Text" panose="020B0504040602060303" pitchFamily="34" charset="0"/>
              </a:rPr>
              <a:t>specific data</a:t>
            </a:r>
            <a:r>
              <a:rPr lang="en-US" altLang="en-US" sz="1300" dirty="0">
                <a:solidFill>
                  <a:schemeClr val="bg2"/>
                </a:solidFill>
                <a:latin typeface="Nokia Pure Text" panose="020B0504040602060303" pitchFamily="34" charset="0"/>
                <a:ea typeface="Nokia Pure Text" panose="020B0504040602060303" pitchFamily="34" charset="0"/>
                <a:cs typeface="Nokia Pure Text" panose="020B0504040602060303" pitchFamily="34" charset="0"/>
              </a:rPr>
              <a:t> </a:t>
            </a:r>
          </a:p>
          <a:p>
            <a:pPr algn="ctr">
              <a:lnSpc>
                <a:spcPct val="100000"/>
              </a:lnSpc>
              <a:spcBef>
                <a:spcPct val="0"/>
              </a:spcBef>
              <a:buFontTx/>
              <a:buNone/>
            </a:pPr>
            <a:endParaRPr lang="de-DE" altLang="en-US" sz="1000" dirty="0">
              <a:solidFill>
                <a:schemeClr val="bg2"/>
              </a:solidFill>
              <a:latin typeface="Arial" panose="020B0604020202020204" pitchFamily="34" charset="0"/>
            </a:endParaRPr>
          </a:p>
        </p:txBody>
      </p:sp>
      <p:cxnSp>
        <p:nvCxnSpPr>
          <p:cNvPr id="27" name="AutoShape 4">
            <a:extLst>
              <a:ext uri="{FF2B5EF4-FFF2-40B4-BE49-F238E27FC236}">
                <a16:creationId xmlns:a16="http://schemas.microsoft.com/office/drawing/2014/main" id="{57B8CE9A-51AD-48E1-A851-241F98358037}"/>
              </a:ext>
            </a:extLst>
          </p:cNvPr>
          <p:cNvCxnSpPr>
            <a:cxnSpLocks noChangeShapeType="1"/>
            <a:stCxn id="23" idx="4"/>
            <a:endCxn id="22" idx="0"/>
          </p:cNvCxnSpPr>
          <p:nvPr/>
        </p:nvCxnSpPr>
        <p:spPr bwMode="auto">
          <a:xfrm>
            <a:off x="6514956" y="3019518"/>
            <a:ext cx="3355270" cy="131510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8592684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a:extLst>
              <a:ext uri="{FF2B5EF4-FFF2-40B4-BE49-F238E27FC236}">
                <a16:creationId xmlns:a16="http://schemas.microsoft.com/office/drawing/2014/main" id="{8A133EEB-BBD3-4ACE-8BD4-0AB7373A0241}"/>
              </a:ext>
            </a:extLst>
          </p:cNvPr>
          <p:cNvSpPr/>
          <p:nvPr/>
        </p:nvSpPr>
        <p:spPr>
          <a:xfrm>
            <a:off x="0" y="1346188"/>
            <a:ext cx="11722762" cy="4956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11C321D4-9F78-4611-AE30-B66FC34697B1}"/>
              </a:ext>
            </a:extLst>
          </p:cNvPr>
          <p:cNvSpPr>
            <a:spLocks noGrp="1"/>
          </p:cNvSpPr>
          <p:nvPr>
            <p:ph type="title"/>
          </p:nvPr>
        </p:nvSpPr>
        <p:spPr>
          <a:xfrm>
            <a:off x="609759" y="274702"/>
            <a:ext cx="11582241" cy="866110"/>
          </a:xfrm>
        </p:spPr>
        <p:txBody>
          <a:bodyPr/>
          <a:lstStyle/>
          <a:p>
            <a:r>
              <a:rPr lang="en-GB" altLang="en-US" dirty="0">
                <a:solidFill>
                  <a:srgbClr val="FF0000"/>
                </a:solidFill>
              </a:rPr>
              <a:t>Charging Architecture</a:t>
            </a:r>
            <a:br>
              <a:rPr lang="en-GB" altLang="en-US" dirty="0">
                <a:solidFill>
                  <a:srgbClr val="999999"/>
                </a:solidFill>
              </a:rPr>
            </a:br>
            <a:r>
              <a:rPr lang="en-GB" altLang="en-US" sz="2800" dirty="0">
                <a:solidFill>
                  <a:srgbClr val="999999"/>
                </a:solidFill>
              </a:rPr>
              <a:t>Service Based Interface (SBI) Architecture for 5G Core Network</a:t>
            </a:r>
            <a:endParaRPr lang="fr-FR" dirty="0"/>
          </a:p>
        </p:txBody>
      </p:sp>
      <p:sp>
        <p:nvSpPr>
          <p:cNvPr id="8" name="Rectangle 6">
            <a:extLst>
              <a:ext uri="{FF2B5EF4-FFF2-40B4-BE49-F238E27FC236}">
                <a16:creationId xmlns:a16="http://schemas.microsoft.com/office/drawing/2014/main" id="{5684FCAC-32E7-461E-9F94-B3C895AD4DE9}"/>
              </a:ext>
            </a:extLst>
          </p:cNvPr>
          <p:cNvSpPr>
            <a:spLocks noChangeArrowheads="1"/>
          </p:cNvSpPr>
          <p:nvPr/>
        </p:nvSpPr>
        <p:spPr bwMode="auto">
          <a:xfrm>
            <a:off x="5565554" y="4321175"/>
            <a:ext cx="552450"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Arial" panose="020B0604020202020204" pitchFamily="34" charset="0"/>
              </a:rPr>
              <a:t>Nchf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E46E0C68-E31B-482D-96EC-AD149CD6C86E}"/>
              </a:ext>
            </a:extLst>
          </p:cNvPr>
          <p:cNvSpPr>
            <a:spLocks noChangeArrowheads="1"/>
          </p:cNvSpPr>
          <p:nvPr/>
        </p:nvSpPr>
        <p:spPr bwMode="auto">
          <a:xfrm>
            <a:off x="3227166" y="1463675"/>
            <a:ext cx="4117975" cy="266700"/>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2296" name="Picture 8">
            <a:extLst>
              <a:ext uri="{FF2B5EF4-FFF2-40B4-BE49-F238E27FC236}">
                <a16:creationId xmlns:a16="http://schemas.microsoft.com/office/drawing/2014/main" id="{8BEC6874-4131-4FD9-8607-ED9CEAB143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27166" y="1463675"/>
            <a:ext cx="4111625"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C1E0AE0D-5040-4CE6-85E6-8F43C2EA5DD7}"/>
              </a:ext>
            </a:extLst>
          </p:cNvPr>
          <p:cNvSpPr>
            <a:spLocks noChangeArrowheads="1"/>
          </p:cNvSpPr>
          <p:nvPr/>
        </p:nvSpPr>
        <p:spPr bwMode="auto">
          <a:xfrm>
            <a:off x="2727104" y="1463674"/>
            <a:ext cx="4618038" cy="455613"/>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10">
            <a:extLst>
              <a:ext uri="{FF2B5EF4-FFF2-40B4-BE49-F238E27FC236}">
                <a16:creationId xmlns:a16="http://schemas.microsoft.com/office/drawing/2014/main" id="{3F17FA81-E2B2-4B7E-B4BB-CE51A4CA65B2}"/>
              </a:ext>
            </a:extLst>
          </p:cNvPr>
          <p:cNvSpPr>
            <a:spLocks noChangeArrowheads="1"/>
          </p:cNvSpPr>
          <p:nvPr/>
        </p:nvSpPr>
        <p:spPr bwMode="auto">
          <a:xfrm>
            <a:off x="2727104" y="1460499"/>
            <a:ext cx="4586220" cy="429928"/>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Rectangle 11">
            <a:extLst>
              <a:ext uri="{FF2B5EF4-FFF2-40B4-BE49-F238E27FC236}">
                <a16:creationId xmlns:a16="http://schemas.microsoft.com/office/drawing/2014/main" id="{0A305D11-2AA0-4BB4-AE62-E1E4B3A6CDB6}"/>
              </a:ext>
            </a:extLst>
          </p:cNvPr>
          <p:cNvSpPr>
            <a:spLocks noChangeArrowheads="1"/>
          </p:cNvSpPr>
          <p:nvPr/>
        </p:nvSpPr>
        <p:spPr bwMode="auto">
          <a:xfrm>
            <a:off x="3798282" y="1572419"/>
            <a:ext cx="244188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66FF33"/>
                </a:solidFill>
                <a:effectLst/>
                <a:latin typeface="Arial" panose="020B0604020202020204" pitchFamily="34" charset="0"/>
              </a:rPr>
              <a:t>BILLING DOMAIN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3" name="Line 12">
            <a:extLst>
              <a:ext uri="{FF2B5EF4-FFF2-40B4-BE49-F238E27FC236}">
                <a16:creationId xmlns:a16="http://schemas.microsoft.com/office/drawing/2014/main" id="{6CFB132D-F6A6-449E-9735-841954A93BF6}"/>
              </a:ext>
            </a:extLst>
          </p:cNvPr>
          <p:cNvSpPr>
            <a:spLocks noChangeShapeType="1"/>
          </p:cNvSpPr>
          <p:nvPr/>
        </p:nvSpPr>
        <p:spPr bwMode="auto">
          <a:xfrm>
            <a:off x="5387754" y="1730375"/>
            <a:ext cx="0" cy="969963"/>
          </a:xfrm>
          <a:prstGeom prst="line">
            <a:avLst/>
          </a:prstGeom>
          <a:noFill/>
          <a:ln w="28575" cap="rnd">
            <a:solidFill>
              <a:srgbClr val="0000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Rectangle 13">
            <a:extLst>
              <a:ext uri="{FF2B5EF4-FFF2-40B4-BE49-F238E27FC236}">
                <a16:creationId xmlns:a16="http://schemas.microsoft.com/office/drawing/2014/main" id="{A84AF4A1-AF58-4789-9A26-435F7A28D3E7}"/>
              </a:ext>
            </a:extLst>
          </p:cNvPr>
          <p:cNvSpPr>
            <a:spLocks noChangeArrowheads="1"/>
          </p:cNvSpPr>
          <p:nvPr/>
        </p:nvSpPr>
        <p:spPr bwMode="auto">
          <a:xfrm>
            <a:off x="5276629" y="2120900"/>
            <a:ext cx="223837" cy="188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14">
            <a:extLst>
              <a:ext uri="{FF2B5EF4-FFF2-40B4-BE49-F238E27FC236}">
                <a16:creationId xmlns:a16="http://schemas.microsoft.com/office/drawing/2014/main" id="{EC1D85CD-2565-495B-8B4B-3E3820A1F965}"/>
              </a:ext>
            </a:extLst>
          </p:cNvPr>
          <p:cNvSpPr>
            <a:spLocks noChangeArrowheads="1"/>
          </p:cNvSpPr>
          <p:nvPr/>
        </p:nvSpPr>
        <p:spPr bwMode="auto">
          <a:xfrm>
            <a:off x="5281391" y="2127250"/>
            <a:ext cx="3365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a:ln>
                  <a:noFill/>
                </a:ln>
                <a:solidFill>
                  <a:srgbClr val="0000FF"/>
                </a:solidFill>
                <a:effectLst/>
                <a:latin typeface="Arial" panose="020B0604020202020204" pitchFamily="34" charset="0"/>
              </a:rPr>
              <a:t>Bx</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 name="Rectangle 20">
            <a:extLst>
              <a:ext uri="{FF2B5EF4-FFF2-40B4-BE49-F238E27FC236}">
                <a16:creationId xmlns:a16="http://schemas.microsoft.com/office/drawing/2014/main" id="{55C7245F-9F41-4E45-9410-71241C89D3DE}"/>
              </a:ext>
            </a:extLst>
          </p:cNvPr>
          <p:cNvSpPr>
            <a:spLocks noChangeArrowheads="1"/>
          </p:cNvSpPr>
          <p:nvPr/>
        </p:nvSpPr>
        <p:spPr bwMode="auto">
          <a:xfrm>
            <a:off x="4514629" y="2698750"/>
            <a:ext cx="1735137" cy="1333500"/>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2309" name="Picture 21">
            <a:extLst>
              <a:ext uri="{FF2B5EF4-FFF2-40B4-BE49-F238E27FC236}">
                <a16:creationId xmlns:a16="http://schemas.microsoft.com/office/drawing/2014/main" id="{B8D15517-866E-4BA9-AB44-34009CDA15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0979" y="2700338"/>
            <a:ext cx="173355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22">
            <a:extLst>
              <a:ext uri="{FF2B5EF4-FFF2-40B4-BE49-F238E27FC236}">
                <a16:creationId xmlns:a16="http://schemas.microsoft.com/office/drawing/2014/main" id="{E6ED17C4-0978-415B-BCE0-C1100E76FA48}"/>
              </a:ext>
            </a:extLst>
          </p:cNvPr>
          <p:cNvSpPr>
            <a:spLocks noChangeArrowheads="1"/>
          </p:cNvSpPr>
          <p:nvPr/>
        </p:nvSpPr>
        <p:spPr bwMode="auto">
          <a:xfrm>
            <a:off x="4514629" y="2698750"/>
            <a:ext cx="1735137" cy="1333500"/>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23">
            <a:extLst>
              <a:ext uri="{FF2B5EF4-FFF2-40B4-BE49-F238E27FC236}">
                <a16:creationId xmlns:a16="http://schemas.microsoft.com/office/drawing/2014/main" id="{A4446365-4155-4029-8140-E42DDAC6986F}"/>
              </a:ext>
            </a:extLst>
          </p:cNvPr>
          <p:cNvSpPr>
            <a:spLocks noChangeArrowheads="1"/>
          </p:cNvSpPr>
          <p:nvPr/>
        </p:nvSpPr>
        <p:spPr bwMode="auto">
          <a:xfrm>
            <a:off x="4520979" y="2700338"/>
            <a:ext cx="1733550" cy="1333500"/>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Rectangle 24">
            <a:extLst>
              <a:ext uri="{FF2B5EF4-FFF2-40B4-BE49-F238E27FC236}">
                <a16:creationId xmlns:a16="http://schemas.microsoft.com/office/drawing/2014/main" id="{4E4066F3-B68A-4DAF-B98D-062A95EBD534}"/>
              </a:ext>
            </a:extLst>
          </p:cNvPr>
          <p:cNvSpPr>
            <a:spLocks noChangeArrowheads="1"/>
          </p:cNvSpPr>
          <p:nvPr/>
        </p:nvSpPr>
        <p:spPr bwMode="auto">
          <a:xfrm>
            <a:off x="5190904" y="2740025"/>
            <a:ext cx="528637"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AE00"/>
                </a:solidFill>
                <a:effectLst/>
                <a:latin typeface="Arial" panose="020B0604020202020204" pitchFamily="34" charset="0"/>
              </a:rPr>
              <a:t>CCS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 name="Rectangle 25">
            <a:extLst>
              <a:ext uri="{FF2B5EF4-FFF2-40B4-BE49-F238E27FC236}">
                <a16:creationId xmlns:a16="http://schemas.microsoft.com/office/drawing/2014/main" id="{B954F01A-EBCA-40C1-99D4-A1D14C0D2364}"/>
              </a:ext>
            </a:extLst>
          </p:cNvPr>
          <p:cNvSpPr>
            <a:spLocks noChangeArrowheads="1"/>
          </p:cNvSpPr>
          <p:nvPr/>
        </p:nvSpPr>
        <p:spPr bwMode="auto">
          <a:xfrm>
            <a:off x="4954366" y="3322638"/>
            <a:ext cx="976312" cy="444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6">
            <a:extLst>
              <a:ext uri="{FF2B5EF4-FFF2-40B4-BE49-F238E27FC236}">
                <a16:creationId xmlns:a16="http://schemas.microsoft.com/office/drawing/2014/main" id="{5A20FC57-8DE5-494C-B43F-BE7CBDC06F55}"/>
              </a:ext>
            </a:extLst>
          </p:cNvPr>
          <p:cNvSpPr>
            <a:spLocks noChangeArrowheads="1"/>
          </p:cNvSpPr>
          <p:nvPr/>
        </p:nvSpPr>
        <p:spPr bwMode="auto">
          <a:xfrm>
            <a:off x="4954366" y="3322638"/>
            <a:ext cx="976312" cy="444500"/>
          </a:xfrm>
          <a:prstGeom prst="rect">
            <a:avLst/>
          </a:prstGeom>
          <a:noFill/>
          <a:ln w="174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Rectangle 27">
            <a:extLst>
              <a:ext uri="{FF2B5EF4-FFF2-40B4-BE49-F238E27FC236}">
                <a16:creationId xmlns:a16="http://schemas.microsoft.com/office/drawing/2014/main" id="{33FD3B16-672E-48E5-AADE-F567AC4EE703}"/>
              </a:ext>
            </a:extLst>
          </p:cNvPr>
          <p:cNvSpPr>
            <a:spLocks noChangeArrowheads="1"/>
          </p:cNvSpPr>
          <p:nvPr/>
        </p:nvSpPr>
        <p:spPr bwMode="auto">
          <a:xfrm>
            <a:off x="5249641" y="3459163"/>
            <a:ext cx="517525"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a:ln>
                  <a:noFill/>
                </a:ln>
                <a:solidFill>
                  <a:srgbClr val="000000"/>
                </a:solidFill>
                <a:effectLst/>
                <a:latin typeface="Arial" panose="020B0604020202020204" pitchFamily="34" charset="0"/>
              </a:rPr>
              <a:t>CHF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 name="Oval 28">
            <a:extLst>
              <a:ext uri="{FF2B5EF4-FFF2-40B4-BE49-F238E27FC236}">
                <a16:creationId xmlns:a16="http://schemas.microsoft.com/office/drawing/2014/main" id="{37BADA99-7497-4A38-A403-BEC1F5A323C0}"/>
              </a:ext>
            </a:extLst>
          </p:cNvPr>
          <p:cNvSpPr>
            <a:spLocks noChangeArrowheads="1"/>
          </p:cNvSpPr>
          <p:nvPr/>
        </p:nvSpPr>
        <p:spPr bwMode="auto">
          <a:xfrm>
            <a:off x="5279804" y="3711575"/>
            <a:ext cx="265112" cy="112713"/>
          </a:xfrm>
          <a:prstGeom prst="ellipse">
            <a:avLst/>
          </a:pr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Oval 29">
            <a:extLst>
              <a:ext uri="{FF2B5EF4-FFF2-40B4-BE49-F238E27FC236}">
                <a16:creationId xmlns:a16="http://schemas.microsoft.com/office/drawing/2014/main" id="{8A8524FD-F105-4010-9351-5C38520A7FB7}"/>
              </a:ext>
            </a:extLst>
          </p:cNvPr>
          <p:cNvSpPr>
            <a:spLocks noChangeArrowheads="1"/>
          </p:cNvSpPr>
          <p:nvPr/>
        </p:nvSpPr>
        <p:spPr bwMode="auto">
          <a:xfrm>
            <a:off x="5279804" y="3711575"/>
            <a:ext cx="265112" cy="112713"/>
          </a:xfrm>
          <a:prstGeom prst="ellipse">
            <a:avLst/>
          </a:prstGeom>
          <a:noFill/>
          <a:ln w="174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Line 30">
            <a:extLst>
              <a:ext uri="{FF2B5EF4-FFF2-40B4-BE49-F238E27FC236}">
                <a16:creationId xmlns:a16="http://schemas.microsoft.com/office/drawing/2014/main" id="{26062F19-0BA9-4513-880A-A0586385402A}"/>
              </a:ext>
            </a:extLst>
          </p:cNvPr>
          <p:cNvSpPr>
            <a:spLocks noChangeShapeType="1"/>
          </p:cNvSpPr>
          <p:nvPr/>
        </p:nvSpPr>
        <p:spPr bwMode="auto">
          <a:xfrm>
            <a:off x="5433791" y="3827463"/>
            <a:ext cx="7937" cy="1033463"/>
          </a:xfrm>
          <a:prstGeom prst="line">
            <a:avLst/>
          </a:prstGeom>
          <a:noFill/>
          <a:ln w="174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 name="Text Placeholder 3">
            <a:extLst>
              <a:ext uri="{FF2B5EF4-FFF2-40B4-BE49-F238E27FC236}">
                <a16:creationId xmlns:a16="http://schemas.microsoft.com/office/drawing/2014/main" id="{99DBE15A-C5D6-46F2-9CB0-90D9F75264F6}"/>
              </a:ext>
            </a:extLst>
          </p:cNvPr>
          <p:cNvSpPr txBox="1">
            <a:spLocks/>
          </p:cNvSpPr>
          <p:nvPr/>
        </p:nvSpPr>
        <p:spPr>
          <a:xfrm>
            <a:off x="8244763" y="2137996"/>
            <a:ext cx="3562137" cy="4132263"/>
          </a:xfrm>
          <a:prstGeom prst="rect">
            <a:avLst/>
          </a:prstGeom>
        </p:spPr>
        <p:txBody>
          <a:bodyPr/>
          <a:lstStyle/>
          <a:p>
            <a:pPr marL="285750" indent="-285750" eaLnBrk="0" fontAlgn="base" hangingPunct="0">
              <a:lnSpc>
                <a:spcPct val="110000"/>
              </a:lnSpc>
              <a:spcBef>
                <a:spcPct val="20000"/>
              </a:spcBef>
              <a:spcAft>
                <a:spcPct val="0"/>
              </a:spcAft>
              <a:defRPr/>
            </a:pPr>
            <a:endParaRPr lang="fr-FR" sz="1400" b="1" kern="0" dirty="0">
              <a:solidFill>
                <a:prstClr val="black"/>
              </a:solidFill>
              <a:latin typeface="+mn-lt"/>
              <a:cs typeface="Arial" panose="020B0604020202020204" pitchFamily="34" charset="0"/>
            </a:endParaRPr>
          </a:p>
          <a:p>
            <a:pPr marL="285750" indent="-285750" eaLnBrk="0" fontAlgn="base" hangingPunct="0">
              <a:lnSpc>
                <a:spcPct val="110000"/>
              </a:lnSpc>
              <a:spcBef>
                <a:spcPct val="20000"/>
              </a:spcBef>
              <a:spcAft>
                <a:spcPct val="0"/>
              </a:spcAft>
              <a:buClr>
                <a:srgbClr val="C00000"/>
              </a:buClr>
              <a:buFont typeface="Arial" panose="020B0604020202020204" pitchFamily="34" charset="0"/>
              <a:buChar char="•"/>
              <a:defRPr/>
            </a:pPr>
            <a:r>
              <a:rPr lang="en-US" b="1" kern="0" dirty="0">
                <a:latin typeface="+mn-lt"/>
              </a:rPr>
              <a:t>Access and Mobility Management Function </a:t>
            </a:r>
            <a:r>
              <a:rPr lang="fr-FR" b="1" kern="0" dirty="0">
                <a:latin typeface="+mn-lt"/>
              </a:rPr>
              <a:t>(AMF)</a:t>
            </a:r>
          </a:p>
          <a:p>
            <a:pPr marL="285750" indent="-285750" eaLnBrk="0" fontAlgn="base" hangingPunct="0">
              <a:lnSpc>
                <a:spcPct val="110000"/>
              </a:lnSpc>
              <a:spcBef>
                <a:spcPct val="20000"/>
              </a:spcBef>
              <a:spcAft>
                <a:spcPct val="0"/>
              </a:spcAft>
              <a:buClr>
                <a:srgbClr val="C00000"/>
              </a:buClr>
              <a:buFont typeface="Arial" panose="020B0604020202020204" pitchFamily="34" charset="0"/>
              <a:buChar char="•"/>
              <a:defRPr/>
            </a:pPr>
            <a:r>
              <a:rPr lang="en-GB" b="1" kern="0" dirty="0">
                <a:latin typeface="+mn-lt"/>
              </a:rPr>
              <a:t>Network Exposure Function (NEF)</a:t>
            </a:r>
          </a:p>
          <a:p>
            <a:pPr marL="285750" indent="-285750" eaLnBrk="0" fontAlgn="base" hangingPunct="0">
              <a:lnSpc>
                <a:spcPct val="110000"/>
              </a:lnSpc>
              <a:spcBef>
                <a:spcPct val="20000"/>
              </a:spcBef>
              <a:spcAft>
                <a:spcPct val="0"/>
              </a:spcAft>
              <a:buClr>
                <a:srgbClr val="C00000"/>
              </a:buClr>
              <a:buFont typeface="Arial" panose="020B0604020202020204" pitchFamily="34" charset="0"/>
              <a:buChar char="•"/>
              <a:defRPr/>
            </a:pPr>
            <a:r>
              <a:rPr lang="en-GB" b="1" kern="0" dirty="0">
                <a:latin typeface="+mn-lt"/>
              </a:rPr>
              <a:t>Short Message Service Function (SMSF)</a:t>
            </a:r>
          </a:p>
          <a:p>
            <a:pPr marL="285750" indent="-285750" eaLnBrk="0" fontAlgn="base" hangingPunct="0">
              <a:lnSpc>
                <a:spcPct val="110000"/>
              </a:lnSpc>
              <a:spcBef>
                <a:spcPct val="20000"/>
              </a:spcBef>
              <a:spcAft>
                <a:spcPct val="0"/>
              </a:spcAft>
              <a:buClr>
                <a:srgbClr val="C00000"/>
              </a:buClr>
              <a:buFont typeface="Arial" panose="020B0604020202020204" pitchFamily="34" charset="0"/>
              <a:buChar char="•"/>
              <a:defRPr/>
            </a:pPr>
            <a:r>
              <a:rPr lang="en-GB" b="1" kern="0" dirty="0">
                <a:latin typeface="+mn-lt"/>
              </a:rPr>
              <a:t>Session Management Function (SMF)</a:t>
            </a:r>
          </a:p>
          <a:p>
            <a:pPr marL="285750" indent="-285750" eaLnBrk="0" fontAlgn="base" hangingPunct="0">
              <a:lnSpc>
                <a:spcPct val="110000"/>
              </a:lnSpc>
              <a:spcBef>
                <a:spcPct val="20000"/>
              </a:spcBef>
              <a:spcAft>
                <a:spcPct val="0"/>
              </a:spcAft>
              <a:buClr>
                <a:srgbClr val="C00000"/>
              </a:buClr>
              <a:buFont typeface="Arial" panose="020B0604020202020204" pitchFamily="34" charset="0"/>
              <a:buChar char="•"/>
              <a:defRPr/>
            </a:pPr>
            <a:endParaRPr lang="en-GB" b="1" kern="0" dirty="0">
              <a:solidFill>
                <a:schemeClr val="bg1">
                  <a:lumMod val="75000"/>
                </a:schemeClr>
              </a:solidFill>
              <a:latin typeface="+mn-lt"/>
            </a:endParaRPr>
          </a:p>
          <a:p>
            <a:pPr marL="285750" indent="-285750" eaLnBrk="0" fontAlgn="base" hangingPunct="0">
              <a:lnSpc>
                <a:spcPct val="110000"/>
              </a:lnSpc>
              <a:spcBef>
                <a:spcPct val="20000"/>
              </a:spcBef>
              <a:spcAft>
                <a:spcPct val="0"/>
              </a:spcAft>
              <a:buClr>
                <a:srgbClr val="C00000"/>
              </a:buClr>
              <a:buFont typeface="Arial" panose="020B0604020202020204" pitchFamily="34" charset="0"/>
              <a:buChar char="•"/>
              <a:defRPr/>
            </a:pPr>
            <a:r>
              <a:rPr lang="en-GB" b="1" kern="0" dirty="0">
                <a:solidFill>
                  <a:schemeClr val="bg1">
                    <a:lumMod val="75000"/>
                  </a:schemeClr>
                </a:solidFill>
                <a:latin typeface="+mn-lt"/>
              </a:rPr>
              <a:t>Policy Control Function (PCF)</a:t>
            </a:r>
          </a:p>
        </p:txBody>
      </p:sp>
      <p:sp>
        <p:nvSpPr>
          <p:cNvPr id="57" name="Rectangle 5">
            <a:extLst>
              <a:ext uri="{FF2B5EF4-FFF2-40B4-BE49-F238E27FC236}">
                <a16:creationId xmlns:a16="http://schemas.microsoft.com/office/drawing/2014/main" id="{D1D0F5D2-4B0E-44ED-95AE-A1E5088D7F1D}"/>
              </a:ext>
            </a:extLst>
          </p:cNvPr>
          <p:cNvSpPr>
            <a:spLocks noChangeArrowheads="1"/>
          </p:cNvSpPr>
          <p:nvPr/>
        </p:nvSpPr>
        <p:spPr bwMode="auto">
          <a:xfrm>
            <a:off x="5235726" y="5196488"/>
            <a:ext cx="679450" cy="247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Rectangle 57">
            <a:extLst>
              <a:ext uri="{FF2B5EF4-FFF2-40B4-BE49-F238E27FC236}">
                <a16:creationId xmlns:a16="http://schemas.microsoft.com/office/drawing/2014/main" id="{F0881453-A8F1-4AFD-B65A-1E98A5ADAC73}"/>
              </a:ext>
            </a:extLst>
          </p:cNvPr>
          <p:cNvSpPr>
            <a:spLocks noChangeArrowheads="1"/>
          </p:cNvSpPr>
          <p:nvPr/>
        </p:nvSpPr>
        <p:spPr bwMode="auto">
          <a:xfrm>
            <a:off x="533840" y="5694015"/>
            <a:ext cx="974725" cy="355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Rectangle 58">
            <a:extLst>
              <a:ext uri="{FF2B5EF4-FFF2-40B4-BE49-F238E27FC236}">
                <a16:creationId xmlns:a16="http://schemas.microsoft.com/office/drawing/2014/main" id="{671D42E2-254F-458B-896E-2726783738C4}"/>
              </a:ext>
            </a:extLst>
          </p:cNvPr>
          <p:cNvSpPr>
            <a:spLocks noChangeArrowheads="1"/>
          </p:cNvSpPr>
          <p:nvPr/>
        </p:nvSpPr>
        <p:spPr bwMode="auto">
          <a:xfrm>
            <a:off x="533840" y="5694015"/>
            <a:ext cx="974725" cy="355600"/>
          </a:xfrm>
          <a:prstGeom prst="rect">
            <a:avLst/>
          </a:prstGeom>
          <a:noFill/>
          <a:ln w="174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 name="Rectangle 59">
            <a:extLst>
              <a:ext uri="{FF2B5EF4-FFF2-40B4-BE49-F238E27FC236}">
                <a16:creationId xmlns:a16="http://schemas.microsoft.com/office/drawing/2014/main" id="{294D4C6C-84E8-4A1F-87CF-71E81C65DD3F}"/>
              </a:ext>
            </a:extLst>
          </p:cNvPr>
          <p:cNvSpPr>
            <a:spLocks noChangeArrowheads="1"/>
          </p:cNvSpPr>
          <p:nvPr/>
        </p:nvSpPr>
        <p:spPr bwMode="auto">
          <a:xfrm>
            <a:off x="824352" y="5786090"/>
            <a:ext cx="35266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a:ln>
                  <a:noFill/>
                </a:ln>
                <a:solidFill>
                  <a:srgbClr val="000000"/>
                </a:solidFill>
                <a:effectLst/>
                <a:latin typeface="Arial" panose="020B0604020202020204" pitchFamily="34" charset="0"/>
              </a:rPr>
              <a:t>SMF</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61" name="Line 18">
            <a:extLst>
              <a:ext uri="{FF2B5EF4-FFF2-40B4-BE49-F238E27FC236}">
                <a16:creationId xmlns:a16="http://schemas.microsoft.com/office/drawing/2014/main" id="{7D718940-D356-41F8-A9C4-16463ECA4549}"/>
              </a:ext>
            </a:extLst>
          </p:cNvPr>
          <p:cNvSpPr>
            <a:spLocks noChangeShapeType="1"/>
          </p:cNvSpPr>
          <p:nvPr/>
        </p:nvSpPr>
        <p:spPr bwMode="auto">
          <a:xfrm>
            <a:off x="1021202" y="4885977"/>
            <a:ext cx="0" cy="808038"/>
          </a:xfrm>
          <a:prstGeom prst="line">
            <a:avLst/>
          </a:prstGeom>
          <a:noFill/>
          <a:ln w="174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 name="Line 19">
            <a:extLst>
              <a:ext uri="{FF2B5EF4-FFF2-40B4-BE49-F238E27FC236}">
                <a16:creationId xmlns:a16="http://schemas.microsoft.com/office/drawing/2014/main" id="{7B8F23D4-7577-4F52-88F8-096ED3DBD89D}"/>
              </a:ext>
            </a:extLst>
          </p:cNvPr>
          <p:cNvSpPr>
            <a:spLocks noChangeShapeType="1"/>
          </p:cNvSpPr>
          <p:nvPr/>
        </p:nvSpPr>
        <p:spPr bwMode="auto">
          <a:xfrm flipH="1" flipV="1">
            <a:off x="1029137" y="4872620"/>
            <a:ext cx="5941287" cy="1003"/>
          </a:xfrm>
          <a:prstGeom prst="line">
            <a:avLst/>
          </a:prstGeom>
          <a:noFill/>
          <a:ln w="174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 name="Rectangle 31">
            <a:extLst>
              <a:ext uri="{FF2B5EF4-FFF2-40B4-BE49-F238E27FC236}">
                <a16:creationId xmlns:a16="http://schemas.microsoft.com/office/drawing/2014/main" id="{1B66B0C8-CC42-4096-8A2E-5B72B169CCA7}"/>
              </a:ext>
            </a:extLst>
          </p:cNvPr>
          <p:cNvSpPr>
            <a:spLocks noChangeArrowheads="1"/>
          </p:cNvSpPr>
          <p:nvPr/>
        </p:nvSpPr>
        <p:spPr bwMode="auto">
          <a:xfrm>
            <a:off x="6506875" y="5683250"/>
            <a:ext cx="974725" cy="355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Rectangle 32">
            <a:extLst>
              <a:ext uri="{FF2B5EF4-FFF2-40B4-BE49-F238E27FC236}">
                <a16:creationId xmlns:a16="http://schemas.microsoft.com/office/drawing/2014/main" id="{1FD9E0CD-31D8-4C9B-8390-2ED9337FB9B5}"/>
              </a:ext>
            </a:extLst>
          </p:cNvPr>
          <p:cNvSpPr>
            <a:spLocks noChangeArrowheads="1"/>
          </p:cNvSpPr>
          <p:nvPr/>
        </p:nvSpPr>
        <p:spPr bwMode="auto">
          <a:xfrm>
            <a:off x="6481823" y="5683250"/>
            <a:ext cx="974725" cy="355600"/>
          </a:xfrm>
          <a:prstGeom prst="rect">
            <a:avLst/>
          </a:prstGeom>
          <a:noFill/>
          <a:ln w="17463" cap="rnd">
            <a:solidFill>
              <a:schemeClr val="bg1">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 name="Rectangle 33">
            <a:extLst>
              <a:ext uri="{FF2B5EF4-FFF2-40B4-BE49-F238E27FC236}">
                <a16:creationId xmlns:a16="http://schemas.microsoft.com/office/drawing/2014/main" id="{463AFC56-927D-40FE-BF5B-D007C26BF6CD}"/>
              </a:ext>
            </a:extLst>
          </p:cNvPr>
          <p:cNvSpPr>
            <a:spLocks noChangeArrowheads="1"/>
          </p:cNvSpPr>
          <p:nvPr/>
        </p:nvSpPr>
        <p:spPr bwMode="auto">
          <a:xfrm>
            <a:off x="6806912" y="5775325"/>
            <a:ext cx="3077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bg1">
                    <a:lumMod val="75000"/>
                  </a:schemeClr>
                </a:solidFill>
                <a:effectLst/>
                <a:latin typeface="Arial" panose="020B0604020202020204" pitchFamily="34" charset="0"/>
              </a:rPr>
              <a:t>PCF</a:t>
            </a:r>
            <a:endParaRPr kumimoji="0" lang="en-US" altLang="en-US" sz="1800" b="0" i="0" u="none" strike="noStrike" cap="none" normalizeH="0" baseline="0" dirty="0">
              <a:ln>
                <a:noFill/>
              </a:ln>
              <a:solidFill>
                <a:schemeClr val="bg1">
                  <a:lumMod val="75000"/>
                </a:schemeClr>
              </a:solidFill>
              <a:effectLst/>
              <a:latin typeface="Arial" panose="020B0604020202020204" pitchFamily="34" charset="0"/>
            </a:endParaRPr>
          </a:p>
        </p:txBody>
      </p:sp>
      <p:sp>
        <p:nvSpPr>
          <p:cNvPr id="66" name="Line 34">
            <a:extLst>
              <a:ext uri="{FF2B5EF4-FFF2-40B4-BE49-F238E27FC236}">
                <a16:creationId xmlns:a16="http://schemas.microsoft.com/office/drawing/2014/main" id="{872F890A-E7B0-4A4A-9E23-0B25F5A8257B}"/>
              </a:ext>
            </a:extLst>
          </p:cNvPr>
          <p:cNvSpPr>
            <a:spLocks noChangeShapeType="1"/>
          </p:cNvSpPr>
          <p:nvPr/>
        </p:nvSpPr>
        <p:spPr bwMode="auto">
          <a:xfrm>
            <a:off x="6994237" y="4873625"/>
            <a:ext cx="0" cy="809625"/>
          </a:xfrm>
          <a:prstGeom prst="line">
            <a:avLst/>
          </a:prstGeom>
          <a:noFill/>
          <a:ln w="17463" cap="rnd">
            <a:solidFill>
              <a:schemeClr val="bg1">
                <a:lumMod val="75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 name="Rectangle 35">
            <a:extLst>
              <a:ext uri="{FF2B5EF4-FFF2-40B4-BE49-F238E27FC236}">
                <a16:creationId xmlns:a16="http://schemas.microsoft.com/office/drawing/2014/main" id="{D82DFB2F-6C3D-4FCD-A63E-655523C7D25C}"/>
              </a:ext>
            </a:extLst>
          </p:cNvPr>
          <p:cNvSpPr>
            <a:spLocks noChangeArrowheads="1"/>
          </p:cNvSpPr>
          <p:nvPr/>
        </p:nvSpPr>
        <p:spPr bwMode="auto">
          <a:xfrm>
            <a:off x="5337710" y="5672138"/>
            <a:ext cx="974725" cy="355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36">
            <a:extLst>
              <a:ext uri="{FF2B5EF4-FFF2-40B4-BE49-F238E27FC236}">
                <a16:creationId xmlns:a16="http://schemas.microsoft.com/office/drawing/2014/main" id="{7B35BAB9-4AB1-40C1-9ED0-EC6B5905A5EB}"/>
              </a:ext>
            </a:extLst>
          </p:cNvPr>
          <p:cNvSpPr>
            <a:spLocks noChangeArrowheads="1"/>
          </p:cNvSpPr>
          <p:nvPr/>
        </p:nvSpPr>
        <p:spPr bwMode="auto">
          <a:xfrm>
            <a:off x="5337710" y="5672138"/>
            <a:ext cx="974725" cy="355600"/>
          </a:xfrm>
          <a:prstGeom prst="rect">
            <a:avLst/>
          </a:prstGeom>
          <a:noFill/>
          <a:ln w="174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 name="Rectangle 37">
            <a:extLst>
              <a:ext uri="{FF2B5EF4-FFF2-40B4-BE49-F238E27FC236}">
                <a16:creationId xmlns:a16="http://schemas.microsoft.com/office/drawing/2014/main" id="{B98B4B5C-8541-436C-9548-9C7BD370CBE0}"/>
              </a:ext>
            </a:extLst>
          </p:cNvPr>
          <p:cNvSpPr>
            <a:spLocks noChangeArrowheads="1"/>
          </p:cNvSpPr>
          <p:nvPr/>
        </p:nvSpPr>
        <p:spPr bwMode="auto">
          <a:xfrm>
            <a:off x="5563135" y="5764213"/>
            <a:ext cx="42800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0000"/>
                </a:solidFill>
                <a:effectLst/>
                <a:latin typeface="Arial" panose="020B0604020202020204" pitchFamily="34" charset="0"/>
              </a:rPr>
              <a:t>SMSF</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70" name="Line 38">
            <a:extLst>
              <a:ext uri="{FF2B5EF4-FFF2-40B4-BE49-F238E27FC236}">
                <a16:creationId xmlns:a16="http://schemas.microsoft.com/office/drawing/2014/main" id="{782174EA-8294-4231-99D2-28F0088CCDDF}"/>
              </a:ext>
            </a:extLst>
          </p:cNvPr>
          <p:cNvSpPr>
            <a:spLocks noChangeShapeType="1"/>
          </p:cNvSpPr>
          <p:nvPr/>
        </p:nvSpPr>
        <p:spPr bwMode="auto">
          <a:xfrm>
            <a:off x="5825073" y="4862513"/>
            <a:ext cx="0" cy="809625"/>
          </a:xfrm>
          <a:prstGeom prst="line">
            <a:avLst/>
          </a:prstGeom>
          <a:noFill/>
          <a:ln w="174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 name="Rectangle 39">
            <a:extLst>
              <a:ext uri="{FF2B5EF4-FFF2-40B4-BE49-F238E27FC236}">
                <a16:creationId xmlns:a16="http://schemas.microsoft.com/office/drawing/2014/main" id="{B615E3F9-4713-43EE-AC00-158E62162A78}"/>
              </a:ext>
            </a:extLst>
          </p:cNvPr>
          <p:cNvSpPr>
            <a:spLocks noChangeArrowheads="1"/>
          </p:cNvSpPr>
          <p:nvPr/>
        </p:nvSpPr>
        <p:spPr bwMode="auto">
          <a:xfrm>
            <a:off x="1763315" y="5681663"/>
            <a:ext cx="976312" cy="355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Rectangle 40">
            <a:extLst>
              <a:ext uri="{FF2B5EF4-FFF2-40B4-BE49-F238E27FC236}">
                <a16:creationId xmlns:a16="http://schemas.microsoft.com/office/drawing/2014/main" id="{EF58CA2D-09F5-4E27-95A5-DA7FB0A1C717}"/>
              </a:ext>
            </a:extLst>
          </p:cNvPr>
          <p:cNvSpPr>
            <a:spLocks noChangeArrowheads="1"/>
          </p:cNvSpPr>
          <p:nvPr/>
        </p:nvSpPr>
        <p:spPr bwMode="auto">
          <a:xfrm>
            <a:off x="1753267" y="5681663"/>
            <a:ext cx="976312" cy="355600"/>
          </a:xfrm>
          <a:prstGeom prst="rect">
            <a:avLst/>
          </a:prstGeom>
          <a:noFill/>
          <a:ln w="174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Rectangle 41">
            <a:extLst>
              <a:ext uri="{FF2B5EF4-FFF2-40B4-BE49-F238E27FC236}">
                <a16:creationId xmlns:a16="http://schemas.microsoft.com/office/drawing/2014/main" id="{FE8DB364-4D1A-4D16-BDDE-71DB50120417}"/>
              </a:ext>
            </a:extLst>
          </p:cNvPr>
          <p:cNvSpPr>
            <a:spLocks noChangeArrowheads="1"/>
          </p:cNvSpPr>
          <p:nvPr/>
        </p:nvSpPr>
        <p:spPr bwMode="auto">
          <a:xfrm>
            <a:off x="2053828" y="5773738"/>
            <a:ext cx="36227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a:ln>
                  <a:noFill/>
                </a:ln>
                <a:solidFill>
                  <a:srgbClr val="000000"/>
                </a:solidFill>
                <a:effectLst/>
                <a:latin typeface="Arial" panose="020B0604020202020204" pitchFamily="34" charset="0"/>
              </a:rPr>
              <a:t>AMF</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74" name="Line 42">
            <a:extLst>
              <a:ext uri="{FF2B5EF4-FFF2-40B4-BE49-F238E27FC236}">
                <a16:creationId xmlns:a16="http://schemas.microsoft.com/office/drawing/2014/main" id="{AD6FF3D2-2AEA-49D3-B1CD-1DD6A890A5FD}"/>
              </a:ext>
            </a:extLst>
          </p:cNvPr>
          <p:cNvSpPr>
            <a:spLocks noChangeShapeType="1"/>
          </p:cNvSpPr>
          <p:nvPr/>
        </p:nvSpPr>
        <p:spPr bwMode="auto">
          <a:xfrm>
            <a:off x="2251471" y="4893033"/>
            <a:ext cx="0" cy="820738"/>
          </a:xfrm>
          <a:prstGeom prst="line">
            <a:avLst/>
          </a:prstGeom>
          <a:noFill/>
          <a:ln w="174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 name="Rectangle 43">
            <a:extLst>
              <a:ext uri="{FF2B5EF4-FFF2-40B4-BE49-F238E27FC236}">
                <a16:creationId xmlns:a16="http://schemas.microsoft.com/office/drawing/2014/main" id="{D6931F73-CD80-4142-952B-9C3E93A1878B}"/>
              </a:ext>
            </a:extLst>
          </p:cNvPr>
          <p:cNvSpPr>
            <a:spLocks noChangeArrowheads="1"/>
          </p:cNvSpPr>
          <p:nvPr/>
        </p:nvSpPr>
        <p:spPr bwMode="auto">
          <a:xfrm>
            <a:off x="2880472" y="5659998"/>
            <a:ext cx="974725" cy="355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Rectangle 44">
            <a:extLst>
              <a:ext uri="{FF2B5EF4-FFF2-40B4-BE49-F238E27FC236}">
                <a16:creationId xmlns:a16="http://schemas.microsoft.com/office/drawing/2014/main" id="{D752CD95-9FBC-428B-BA93-599C098FB789}"/>
              </a:ext>
            </a:extLst>
          </p:cNvPr>
          <p:cNvSpPr>
            <a:spLocks noChangeArrowheads="1"/>
          </p:cNvSpPr>
          <p:nvPr/>
        </p:nvSpPr>
        <p:spPr bwMode="auto">
          <a:xfrm>
            <a:off x="2880472" y="5659998"/>
            <a:ext cx="974725" cy="355600"/>
          </a:xfrm>
          <a:prstGeom prst="rect">
            <a:avLst/>
          </a:prstGeom>
          <a:noFill/>
          <a:ln w="174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 name="Rectangle 45">
            <a:extLst>
              <a:ext uri="{FF2B5EF4-FFF2-40B4-BE49-F238E27FC236}">
                <a16:creationId xmlns:a16="http://schemas.microsoft.com/office/drawing/2014/main" id="{19C86E53-4A98-4245-863F-32ED9C4C6419}"/>
              </a:ext>
            </a:extLst>
          </p:cNvPr>
          <p:cNvSpPr>
            <a:spLocks noChangeArrowheads="1"/>
          </p:cNvSpPr>
          <p:nvPr/>
        </p:nvSpPr>
        <p:spPr bwMode="auto">
          <a:xfrm>
            <a:off x="3180509" y="5750485"/>
            <a:ext cx="33342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a:ln>
                  <a:noFill/>
                </a:ln>
                <a:solidFill>
                  <a:srgbClr val="000000"/>
                </a:solidFill>
                <a:effectLst/>
                <a:latin typeface="Arial" panose="020B0604020202020204" pitchFamily="34" charset="0"/>
              </a:rPr>
              <a:t>NEF</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78" name="Line 46">
            <a:extLst>
              <a:ext uri="{FF2B5EF4-FFF2-40B4-BE49-F238E27FC236}">
                <a16:creationId xmlns:a16="http://schemas.microsoft.com/office/drawing/2014/main" id="{463231B3-58C7-4366-8EBD-89206714A618}"/>
              </a:ext>
            </a:extLst>
          </p:cNvPr>
          <p:cNvSpPr>
            <a:spLocks noChangeShapeType="1"/>
          </p:cNvSpPr>
          <p:nvPr/>
        </p:nvSpPr>
        <p:spPr bwMode="auto">
          <a:xfrm>
            <a:off x="3367834" y="4854575"/>
            <a:ext cx="0" cy="805423"/>
          </a:xfrm>
          <a:prstGeom prst="line">
            <a:avLst/>
          </a:prstGeom>
          <a:noFill/>
          <a:ln w="174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Rectangle 6">
            <a:extLst>
              <a:ext uri="{FF2B5EF4-FFF2-40B4-BE49-F238E27FC236}">
                <a16:creationId xmlns:a16="http://schemas.microsoft.com/office/drawing/2014/main" id="{A37BD518-1748-45C8-B434-0C8C8C303796}"/>
              </a:ext>
            </a:extLst>
          </p:cNvPr>
          <p:cNvSpPr>
            <a:spLocks noChangeArrowheads="1"/>
          </p:cNvSpPr>
          <p:nvPr/>
        </p:nvSpPr>
        <p:spPr bwMode="auto">
          <a:xfrm>
            <a:off x="1079204" y="5168492"/>
            <a:ext cx="28052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0000"/>
                </a:solidFill>
                <a:effectLst/>
                <a:latin typeface="Arial" panose="020B0604020202020204" pitchFamily="34" charset="0"/>
              </a:rPr>
              <a:t>N40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0" name="Rectangle 6">
            <a:extLst>
              <a:ext uri="{FF2B5EF4-FFF2-40B4-BE49-F238E27FC236}">
                <a16:creationId xmlns:a16="http://schemas.microsoft.com/office/drawing/2014/main" id="{B83E66EA-3364-446C-9832-63805EE58F4D}"/>
              </a:ext>
            </a:extLst>
          </p:cNvPr>
          <p:cNvSpPr>
            <a:spLocks noChangeArrowheads="1"/>
          </p:cNvSpPr>
          <p:nvPr/>
        </p:nvSpPr>
        <p:spPr bwMode="auto">
          <a:xfrm>
            <a:off x="2332525" y="5150742"/>
            <a:ext cx="6412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0000"/>
                </a:solidFill>
                <a:effectLst/>
                <a:latin typeface="Arial" panose="020B0604020202020204" pitchFamily="34" charset="0"/>
              </a:rPr>
              <a:t>N42</a:t>
            </a:r>
            <a:br>
              <a:rPr kumimoji="0" lang="en-US" altLang="en-US" sz="1200" b="1" i="0" u="none" strike="noStrike" cap="none" normalizeH="0" baseline="0" dirty="0">
                <a:ln>
                  <a:noFill/>
                </a:ln>
                <a:solidFill>
                  <a:srgbClr val="000000"/>
                </a:solidFill>
                <a:effectLst/>
                <a:latin typeface="Arial" panose="020B0604020202020204" pitchFamily="34" charset="0"/>
              </a:rPr>
            </a:br>
            <a:r>
              <a:rPr kumimoji="0" lang="en-US" altLang="en-US" sz="1200" b="1" i="0" u="none" strike="noStrike" cap="none" normalizeH="0" baseline="0" dirty="0">
                <a:ln>
                  <a:noFill/>
                </a:ln>
                <a:solidFill>
                  <a:schemeClr val="bg2">
                    <a:lumMod val="65000"/>
                  </a:schemeClr>
                </a:solidFill>
                <a:effectLst/>
                <a:latin typeface="Arial" panose="020B0604020202020204" pitchFamily="34" charset="0"/>
              </a:rPr>
              <a:t>(</a:t>
            </a:r>
            <a:r>
              <a:rPr kumimoji="0" lang="en-US" altLang="en-US" sz="1200" b="1" i="0" u="none" strike="noStrike" cap="none" normalizeH="0" baseline="0" dirty="0">
                <a:ln>
                  <a:noFill/>
                </a:ln>
                <a:solidFill>
                  <a:schemeClr val="accent1">
                    <a:lumMod val="75000"/>
                  </a:schemeClr>
                </a:solidFill>
                <a:effectLst/>
                <a:latin typeface="Arial" panose="020B0604020202020204" pitchFamily="34" charset="0"/>
              </a:rPr>
              <a:t>VPLMN</a:t>
            </a:r>
            <a:r>
              <a:rPr kumimoji="0" lang="en-US" altLang="en-US" sz="1200" b="1" i="0" u="none" strike="noStrike" cap="none" normalizeH="0" baseline="0" dirty="0">
                <a:ln>
                  <a:noFill/>
                </a:ln>
                <a:solidFill>
                  <a:schemeClr val="bg2">
                    <a:lumMod val="65000"/>
                  </a:schemeClr>
                </a:solidFill>
                <a:effectLst/>
                <a:latin typeface="Arial" panose="020B0604020202020204" pitchFamily="34" charset="0"/>
              </a:rPr>
              <a:t>)</a:t>
            </a:r>
            <a:endParaRPr kumimoji="0" lang="en-US" altLang="en-US" sz="1800" b="0" i="0" u="none" strike="noStrike" cap="none" normalizeH="0" baseline="0" dirty="0">
              <a:ln>
                <a:noFill/>
              </a:ln>
              <a:solidFill>
                <a:schemeClr val="bg2">
                  <a:lumMod val="65000"/>
                </a:schemeClr>
              </a:solidFill>
              <a:effectLst/>
              <a:latin typeface="Arial" panose="020B0604020202020204" pitchFamily="34" charset="0"/>
            </a:endParaRPr>
          </a:p>
        </p:txBody>
      </p:sp>
      <p:sp>
        <p:nvSpPr>
          <p:cNvPr id="81" name="Rectangle 6">
            <a:extLst>
              <a:ext uri="{FF2B5EF4-FFF2-40B4-BE49-F238E27FC236}">
                <a16:creationId xmlns:a16="http://schemas.microsoft.com/office/drawing/2014/main" id="{07876BB9-A360-418A-B996-51150924204A}"/>
              </a:ext>
            </a:extLst>
          </p:cNvPr>
          <p:cNvSpPr>
            <a:spLocks noChangeArrowheads="1"/>
          </p:cNvSpPr>
          <p:nvPr/>
        </p:nvSpPr>
        <p:spPr bwMode="auto">
          <a:xfrm>
            <a:off x="1548726" y="5150742"/>
            <a:ext cx="6492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0000"/>
                </a:solidFill>
                <a:effectLst/>
                <a:latin typeface="Arial" panose="020B0604020202020204" pitchFamily="34" charset="0"/>
              </a:rPr>
              <a:t>N41</a:t>
            </a:r>
            <a:br>
              <a:rPr kumimoji="0" lang="en-US" altLang="en-US" sz="1200" b="1" i="0" u="none" strike="noStrike" cap="none" normalizeH="0" baseline="0" dirty="0">
                <a:ln>
                  <a:noFill/>
                </a:ln>
                <a:solidFill>
                  <a:srgbClr val="000000"/>
                </a:solidFill>
                <a:effectLst/>
                <a:latin typeface="Arial" panose="020B0604020202020204" pitchFamily="34" charset="0"/>
              </a:rPr>
            </a:br>
            <a:r>
              <a:rPr kumimoji="0" lang="en-US" altLang="en-US" sz="1200" b="1" i="0" u="none" strike="noStrike" cap="none" normalizeH="0" baseline="0" dirty="0">
                <a:ln>
                  <a:noFill/>
                </a:ln>
                <a:solidFill>
                  <a:schemeClr val="bg1">
                    <a:lumMod val="75000"/>
                  </a:schemeClr>
                </a:solidFill>
                <a:effectLst/>
                <a:latin typeface="Arial" panose="020B0604020202020204" pitchFamily="34" charset="0"/>
              </a:rPr>
              <a:t>(</a:t>
            </a:r>
            <a:r>
              <a:rPr kumimoji="0" lang="en-US" altLang="en-US" sz="1200" b="1" i="0" u="none" strike="noStrike" cap="none" normalizeH="0" baseline="0" dirty="0">
                <a:ln>
                  <a:noFill/>
                </a:ln>
                <a:solidFill>
                  <a:schemeClr val="accent1">
                    <a:lumMod val="75000"/>
                  </a:schemeClr>
                </a:solidFill>
                <a:effectLst/>
                <a:latin typeface="Arial" panose="020B0604020202020204" pitchFamily="34" charset="0"/>
              </a:rPr>
              <a:t>HPLMN</a:t>
            </a:r>
            <a:r>
              <a:rPr kumimoji="0" lang="en-US" altLang="en-US" sz="1200" b="1" i="0" u="none" strike="noStrike" cap="none" normalizeH="0" baseline="0" dirty="0">
                <a:ln>
                  <a:noFill/>
                </a:ln>
                <a:solidFill>
                  <a:schemeClr val="bg2">
                    <a:lumMod val="65000"/>
                  </a:schemeClr>
                </a:solidFill>
                <a:effectLst/>
                <a:latin typeface="Arial" panose="020B0604020202020204" pitchFamily="34" charset="0"/>
              </a:rPr>
              <a:t>)</a:t>
            </a:r>
            <a:endParaRPr kumimoji="0" lang="en-US" altLang="en-US" sz="1800" b="0" i="0" u="none" strike="noStrike" cap="none" normalizeH="0" baseline="0" dirty="0">
              <a:ln>
                <a:noFill/>
              </a:ln>
              <a:solidFill>
                <a:schemeClr val="bg2">
                  <a:lumMod val="65000"/>
                </a:schemeClr>
              </a:solidFill>
              <a:effectLst/>
              <a:latin typeface="Arial" panose="020B0604020202020204" pitchFamily="34" charset="0"/>
            </a:endParaRPr>
          </a:p>
        </p:txBody>
      </p:sp>
      <p:sp>
        <p:nvSpPr>
          <p:cNvPr id="82" name="Rectangle 6">
            <a:extLst>
              <a:ext uri="{FF2B5EF4-FFF2-40B4-BE49-F238E27FC236}">
                <a16:creationId xmlns:a16="http://schemas.microsoft.com/office/drawing/2014/main" id="{B9C4D00E-1B0C-49FA-9A91-655F7EE227A8}"/>
              </a:ext>
            </a:extLst>
          </p:cNvPr>
          <p:cNvSpPr>
            <a:spLocks noChangeArrowheads="1"/>
          </p:cNvSpPr>
          <p:nvPr/>
        </p:nvSpPr>
        <p:spPr bwMode="auto">
          <a:xfrm>
            <a:off x="3476897" y="5211069"/>
            <a:ext cx="28052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0000"/>
                </a:solidFill>
                <a:effectLst/>
                <a:latin typeface="Arial" panose="020B0604020202020204" pitchFamily="34" charset="0"/>
              </a:rPr>
              <a:t>N44</a:t>
            </a:r>
            <a:endParaRPr kumimoji="0" lang="en-US" altLang="en-US" sz="1800" b="0" i="0" u="none" strike="noStrike" cap="none" normalizeH="0" baseline="0" dirty="0">
              <a:ln>
                <a:noFill/>
              </a:ln>
              <a:solidFill>
                <a:schemeClr val="bg2">
                  <a:lumMod val="65000"/>
                </a:schemeClr>
              </a:solidFill>
              <a:effectLst/>
              <a:latin typeface="Arial" panose="020B0604020202020204" pitchFamily="34" charset="0"/>
            </a:endParaRPr>
          </a:p>
        </p:txBody>
      </p:sp>
      <p:sp>
        <p:nvSpPr>
          <p:cNvPr id="83" name="Rectangle 6">
            <a:extLst>
              <a:ext uri="{FF2B5EF4-FFF2-40B4-BE49-F238E27FC236}">
                <a16:creationId xmlns:a16="http://schemas.microsoft.com/office/drawing/2014/main" id="{9B513BDE-24B6-428C-B56B-B26761EF4BF4}"/>
              </a:ext>
            </a:extLst>
          </p:cNvPr>
          <p:cNvSpPr>
            <a:spLocks noChangeArrowheads="1"/>
          </p:cNvSpPr>
          <p:nvPr/>
        </p:nvSpPr>
        <p:spPr bwMode="auto">
          <a:xfrm>
            <a:off x="5856229" y="5208183"/>
            <a:ext cx="2805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0000"/>
                </a:solidFill>
                <a:effectLst/>
                <a:latin typeface="Arial" panose="020B0604020202020204" pitchFamily="34" charset="0"/>
              </a:rPr>
              <a:t>N46</a:t>
            </a:r>
            <a:br>
              <a:rPr kumimoji="0" lang="en-US" altLang="en-US" sz="1200" b="1" i="0" u="none" strike="noStrike" cap="none" normalizeH="0" baseline="0" dirty="0">
                <a:ln>
                  <a:noFill/>
                </a:ln>
                <a:solidFill>
                  <a:srgbClr val="000000"/>
                </a:solidFill>
                <a:effectLst/>
                <a:latin typeface="Arial" panose="020B0604020202020204" pitchFamily="34" charset="0"/>
              </a:rPr>
            </a:br>
            <a:endParaRPr kumimoji="0" lang="en-US" altLang="en-US" sz="1800" b="0" i="0" u="none" strike="noStrike" cap="none" normalizeH="0" baseline="0" dirty="0">
              <a:ln>
                <a:noFill/>
              </a:ln>
              <a:solidFill>
                <a:schemeClr val="bg2">
                  <a:lumMod val="65000"/>
                </a:schemeClr>
              </a:solidFill>
              <a:effectLst/>
              <a:latin typeface="Arial" panose="020B0604020202020204" pitchFamily="34" charset="0"/>
            </a:endParaRPr>
          </a:p>
        </p:txBody>
      </p:sp>
      <p:sp>
        <p:nvSpPr>
          <p:cNvPr id="84" name="Rectangle 6">
            <a:extLst>
              <a:ext uri="{FF2B5EF4-FFF2-40B4-BE49-F238E27FC236}">
                <a16:creationId xmlns:a16="http://schemas.microsoft.com/office/drawing/2014/main" id="{49675428-B32D-4FA1-927A-8F460DCE0728}"/>
              </a:ext>
            </a:extLst>
          </p:cNvPr>
          <p:cNvSpPr>
            <a:spLocks noChangeArrowheads="1"/>
          </p:cNvSpPr>
          <p:nvPr/>
        </p:nvSpPr>
        <p:spPr bwMode="auto">
          <a:xfrm>
            <a:off x="7084196" y="5197952"/>
            <a:ext cx="28052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bg1">
                    <a:lumMod val="75000"/>
                  </a:schemeClr>
                </a:solidFill>
                <a:effectLst/>
                <a:latin typeface="Arial" panose="020B0604020202020204" pitchFamily="34" charset="0"/>
              </a:rPr>
              <a:t>N28</a:t>
            </a:r>
            <a:endParaRPr kumimoji="0" lang="en-US" altLang="en-US" sz="1800" b="0" i="0" u="none" strike="noStrike" cap="none" normalizeH="0" baseline="0" dirty="0">
              <a:ln>
                <a:noFill/>
              </a:ln>
              <a:solidFill>
                <a:schemeClr val="bg1">
                  <a:lumMod val="75000"/>
                </a:schemeClr>
              </a:solidFill>
              <a:effectLst/>
              <a:latin typeface="Arial" panose="020B0604020202020204" pitchFamily="34" charset="0"/>
            </a:endParaRPr>
          </a:p>
        </p:txBody>
      </p:sp>
      <p:sp>
        <p:nvSpPr>
          <p:cNvPr id="85" name="Rectangle 84">
            <a:extLst>
              <a:ext uri="{FF2B5EF4-FFF2-40B4-BE49-F238E27FC236}">
                <a16:creationId xmlns:a16="http://schemas.microsoft.com/office/drawing/2014/main" id="{69D5EC64-B88E-4668-AAA8-3F497058BF37}"/>
              </a:ext>
            </a:extLst>
          </p:cNvPr>
          <p:cNvSpPr>
            <a:spLocks noChangeArrowheads="1"/>
          </p:cNvSpPr>
          <p:nvPr/>
        </p:nvSpPr>
        <p:spPr bwMode="auto">
          <a:xfrm>
            <a:off x="3943000" y="5659998"/>
            <a:ext cx="1054882" cy="3791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85">
            <a:extLst>
              <a:ext uri="{FF2B5EF4-FFF2-40B4-BE49-F238E27FC236}">
                <a16:creationId xmlns:a16="http://schemas.microsoft.com/office/drawing/2014/main" id="{73A8843E-FACD-43D9-BE2E-43A5654354F7}"/>
              </a:ext>
            </a:extLst>
          </p:cNvPr>
          <p:cNvSpPr>
            <a:spLocks noChangeArrowheads="1"/>
          </p:cNvSpPr>
          <p:nvPr/>
        </p:nvSpPr>
        <p:spPr bwMode="auto">
          <a:xfrm>
            <a:off x="4029866" y="5672985"/>
            <a:ext cx="1161038" cy="379179"/>
          </a:xfrm>
          <a:prstGeom prst="rect">
            <a:avLst/>
          </a:prstGeom>
          <a:noFill/>
          <a:ln w="174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7" name="Rectangle 86">
            <a:extLst>
              <a:ext uri="{FF2B5EF4-FFF2-40B4-BE49-F238E27FC236}">
                <a16:creationId xmlns:a16="http://schemas.microsoft.com/office/drawing/2014/main" id="{C700BB0F-7047-4B7E-8ADF-BC4B38C79639}"/>
              </a:ext>
            </a:extLst>
          </p:cNvPr>
          <p:cNvSpPr>
            <a:spLocks noChangeArrowheads="1"/>
          </p:cNvSpPr>
          <p:nvPr/>
        </p:nvSpPr>
        <p:spPr bwMode="auto">
          <a:xfrm>
            <a:off x="4277097" y="5764214"/>
            <a:ext cx="79881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a:ln>
                  <a:noFill/>
                </a:ln>
                <a:solidFill>
                  <a:srgbClr val="000000"/>
                </a:solidFill>
                <a:effectLst/>
                <a:latin typeface="Arial" panose="020B0604020202020204" pitchFamily="34" charset="0"/>
              </a:rPr>
              <a:t>IMS Node</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88" name="Line 18">
            <a:extLst>
              <a:ext uri="{FF2B5EF4-FFF2-40B4-BE49-F238E27FC236}">
                <a16:creationId xmlns:a16="http://schemas.microsoft.com/office/drawing/2014/main" id="{FC2E2BB5-01D9-4A39-A6D3-78DE7426CCF1}"/>
              </a:ext>
            </a:extLst>
          </p:cNvPr>
          <p:cNvSpPr>
            <a:spLocks noChangeShapeType="1"/>
          </p:cNvSpPr>
          <p:nvPr/>
        </p:nvSpPr>
        <p:spPr bwMode="auto">
          <a:xfrm>
            <a:off x="4630778" y="4875539"/>
            <a:ext cx="0" cy="808038"/>
          </a:xfrm>
          <a:prstGeom prst="line">
            <a:avLst/>
          </a:prstGeom>
          <a:noFill/>
          <a:ln w="174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 name="Rectangle 6">
            <a:extLst>
              <a:ext uri="{FF2B5EF4-FFF2-40B4-BE49-F238E27FC236}">
                <a16:creationId xmlns:a16="http://schemas.microsoft.com/office/drawing/2014/main" id="{FC8474DC-BC84-46CF-9DF9-E76E642D3A76}"/>
              </a:ext>
            </a:extLst>
          </p:cNvPr>
          <p:cNvSpPr>
            <a:spLocks noChangeArrowheads="1"/>
          </p:cNvSpPr>
          <p:nvPr/>
        </p:nvSpPr>
        <p:spPr bwMode="auto">
          <a:xfrm>
            <a:off x="4684308" y="5243075"/>
            <a:ext cx="28052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0000"/>
                </a:solidFill>
                <a:effectLst/>
                <a:latin typeface="Arial" panose="020B0604020202020204" pitchFamily="34" charset="0"/>
              </a:rPr>
              <a:t>N45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864947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DA5B1BF-2F92-4939-BEC1-A55304668F88}"/>
              </a:ext>
            </a:extLst>
          </p:cNvPr>
          <p:cNvSpPr/>
          <p:nvPr/>
        </p:nvSpPr>
        <p:spPr>
          <a:xfrm>
            <a:off x="0" y="1364974"/>
            <a:ext cx="11722762" cy="4956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58058641-B260-4963-9A80-8016E3BAD7E6}"/>
              </a:ext>
            </a:extLst>
          </p:cNvPr>
          <p:cNvSpPr>
            <a:spLocks noGrp="1"/>
          </p:cNvSpPr>
          <p:nvPr>
            <p:ph type="title"/>
          </p:nvPr>
        </p:nvSpPr>
        <p:spPr/>
        <p:txBody>
          <a:bodyPr/>
          <a:lstStyle/>
          <a:p>
            <a:r>
              <a:rPr lang="fr-FR" dirty="0">
                <a:solidFill>
                  <a:srgbClr val="FF0000"/>
                </a:solidFill>
              </a:rPr>
              <a:t>SBI Functions</a:t>
            </a:r>
          </a:p>
        </p:txBody>
      </p:sp>
      <p:sp>
        <p:nvSpPr>
          <p:cNvPr id="5" name="Text Placeholder 3">
            <a:extLst>
              <a:ext uri="{FF2B5EF4-FFF2-40B4-BE49-F238E27FC236}">
                <a16:creationId xmlns:a16="http://schemas.microsoft.com/office/drawing/2014/main" id="{9C66F829-EC21-41D4-8288-3096EF29C1C9}"/>
              </a:ext>
            </a:extLst>
          </p:cNvPr>
          <p:cNvSpPr txBox="1">
            <a:spLocks/>
          </p:cNvSpPr>
          <p:nvPr/>
        </p:nvSpPr>
        <p:spPr>
          <a:xfrm>
            <a:off x="483393" y="1547341"/>
            <a:ext cx="8440737" cy="1180832"/>
          </a:xfrm>
          <a:prstGeom prst="rect">
            <a:avLst/>
          </a:prstGeom>
        </p:spPr>
        <p:txBody>
          <a:bodyPr/>
          <a:lstStyle>
            <a:lvl1pPr marL="0" indent="0" algn="l" defTabSz="914400" rtl="0" eaLnBrk="1" latinLnBrk="0" hangingPunct="1">
              <a:lnSpc>
                <a:spcPct val="100000"/>
              </a:lnSpc>
              <a:spcBef>
                <a:spcPts val="1800"/>
              </a:spcBef>
              <a:buFont typeface="Wingdings" panose="05000000000000000000" pitchFamily="2" charset="2"/>
              <a:buNone/>
              <a:defRPr sz="2400" kern="1200" baseline="0">
                <a:solidFill>
                  <a:schemeClr val="tx1"/>
                </a:solidFill>
                <a:latin typeface="+mn-lt"/>
                <a:ea typeface="+mn-ea"/>
                <a:cs typeface="Tahoma" panose="020B0604030504040204" pitchFamily="34" charset="0"/>
              </a:defRPr>
            </a:lvl1pPr>
            <a:lvl2pPr marL="360000" indent="-360000" algn="l" defTabSz="914400" rtl="0" eaLnBrk="1" latinLnBrk="0" hangingPunct="1">
              <a:lnSpc>
                <a:spcPct val="100000"/>
              </a:lnSpc>
              <a:spcBef>
                <a:spcPts val="1200"/>
              </a:spcBef>
              <a:buClr>
                <a:schemeClr val="accent3"/>
              </a:buClr>
              <a:buSzPct val="93000"/>
              <a:buFontTx/>
              <a:buBlip>
                <a:blip r:embed="rId3"/>
              </a:buBlip>
              <a:defRPr sz="2400" kern="1200" baseline="0">
                <a:solidFill>
                  <a:schemeClr val="tx1"/>
                </a:solidFill>
                <a:latin typeface="+mj-lt"/>
                <a:ea typeface="+mn-ea"/>
                <a:cs typeface="Tahoma" panose="020B0604030504040204" pitchFamily="34" charset="0"/>
              </a:defRPr>
            </a:lvl2pPr>
            <a:lvl3pPr marL="720000" indent="-360000" algn="l" defTabSz="914400" rtl="0" eaLnBrk="1" latinLnBrk="0" hangingPunct="1">
              <a:lnSpc>
                <a:spcPct val="100000"/>
              </a:lnSpc>
              <a:spcBef>
                <a:spcPts val="600"/>
              </a:spcBef>
              <a:buClr>
                <a:schemeClr val="accent2"/>
              </a:buClr>
              <a:buSzPct val="93000"/>
              <a:buFontTx/>
              <a:buBlip>
                <a:blip r:embed="rId3"/>
              </a:buBlip>
              <a:defRPr sz="2000" kern="1200" baseline="0">
                <a:solidFill>
                  <a:schemeClr val="tx1"/>
                </a:solidFill>
                <a:latin typeface="+mj-lt"/>
                <a:ea typeface="+mn-ea"/>
                <a:cs typeface="Tahoma" panose="020B0604030504040204" pitchFamily="34" charset="0"/>
              </a:defRPr>
            </a:lvl3pPr>
            <a:lvl4pPr marL="1008000" indent="-288000" algn="l" defTabSz="914400" rtl="0" eaLnBrk="1" latinLnBrk="0" hangingPunct="1">
              <a:lnSpc>
                <a:spcPct val="100000"/>
              </a:lnSpc>
              <a:spcBef>
                <a:spcPts val="400"/>
              </a:spcBef>
              <a:buClr>
                <a:schemeClr val="accent2"/>
              </a:buClr>
              <a:buSzPct val="93000"/>
              <a:buFontTx/>
              <a:buBlip>
                <a:blip r:embed="rId3"/>
              </a:buBlip>
              <a:defRPr sz="1800" kern="1200" baseline="0">
                <a:solidFill>
                  <a:schemeClr val="tx1"/>
                </a:solidFill>
                <a:latin typeface="+mj-lt"/>
                <a:ea typeface="+mn-ea"/>
                <a:cs typeface="Tahoma" panose="020B0604030504040204" pitchFamily="34" charset="0"/>
              </a:defRPr>
            </a:lvl4pPr>
            <a:lvl5pPr marL="360000" indent="-360000" algn="l" defTabSz="914400" rtl="0" eaLnBrk="1" latinLnBrk="0" hangingPunct="1">
              <a:lnSpc>
                <a:spcPct val="100000"/>
              </a:lnSpc>
              <a:spcBef>
                <a:spcPts val="1200"/>
              </a:spcBef>
              <a:buClr>
                <a:schemeClr val="accent2"/>
              </a:buClr>
              <a:buFont typeface="+mj-lt"/>
              <a:buAutoNum type="arabicPeriod"/>
              <a:defRPr sz="2400" kern="1200" baseline="0">
                <a:solidFill>
                  <a:schemeClr val="tx1"/>
                </a:solidFill>
                <a:latin typeface="+mj-lt"/>
                <a:ea typeface="+mn-ea"/>
                <a:cs typeface="Tahoma" panose="020B0604030504040204" pitchFamily="34" charset="0"/>
              </a:defRPr>
            </a:lvl5pPr>
            <a:lvl6pPr marL="720000" indent="-360000" algn="l" defTabSz="914400" rtl="0" eaLnBrk="1" latinLnBrk="0" hangingPunct="1">
              <a:lnSpc>
                <a:spcPct val="100000"/>
              </a:lnSpc>
              <a:spcBef>
                <a:spcPts val="600"/>
              </a:spcBef>
              <a:buClr>
                <a:schemeClr val="accent2"/>
              </a:buClr>
              <a:buFont typeface="+mj-lt"/>
              <a:buAutoNum type="arabicParenR"/>
              <a:defRPr sz="2000" kern="1200" baseline="0">
                <a:solidFill>
                  <a:schemeClr val="tx1"/>
                </a:solidFill>
                <a:latin typeface="+mj-lt"/>
                <a:ea typeface="+mn-ea"/>
                <a:cs typeface="Tahoma" panose="020B0604030504040204" pitchFamily="34" charset="0"/>
              </a:defRPr>
            </a:lvl6pPr>
            <a:lvl7pPr marL="1008000" indent="-288000" algn="l" defTabSz="914400" rtl="0" eaLnBrk="1" latinLnBrk="0" hangingPunct="1">
              <a:lnSpc>
                <a:spcPct val="100000"/>
              </a:lnSpc>
              <a:spcBef>
                <a:spcPts val="400"/>
              </a:spcBef>
              <a:buClr>
                <a:schemeClr val="accent2"/>
              </a:buClr>
              <a:buFont typeface="+mj-lt"/>
              <a:buAutoNum type="alphaLcParenR"/>
              <a:defRPr sz="1800" kern="1200" baseline="0">
                <a:solidFill>
                  <a:schemeClr val="tx1"/>
                </a:solidFill>
                <a:latin typeface="+mj-lt"/>
                <a:ea typeface="+mn-ea"/>
                <a:cs typeface="Tahoma" panose="020B0604030504040204" pitchFamily="34" charset="0"/>
              </a:defRPr>
            </a:lvl7pPr>
            <a:lvl8pPr marL="0" indent="0" algn="l" defTabSz="914400" rtl="0" eaLnBrk="1" latinLnBrk="0" hangingPunct="1">
              <a:lnSpc>
                <a:spcPct val="100000"/>
              </a:lnSpc>
              <a:spcBef>
                <a:spcPts val="600"/>
              </a:spcBef>
              <a:buFont typeface="Arial" panose="020B0604020202020204" pitchFamily="34" charset="0"/>
              <a:buNone/>
              <a:defRPr sz="1600" kern="1200" baseline="0">
                <a:solidFill>
                  <a:schemeClr val="tx1"/>
                </a:solidFill>
                <a:latin typeface="+mj-lt"/>
                <a:ea typeface="+mn-ea"/>
                <a:cs typeface="Tahoma" panose="020B060403050404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Clr>
                <a:srgbClr val="C00000"/>
              </a:buClr>
              <a:buFont typeface="Arial" panose="020B0604020202020204" pitchFamily="34" charset="0"/>
              <a:buChar char="•"/>
              <a:defRPr/>
            </a:pPr>
            <a:r>
              <a:rPr lang="fr-FR" dirty="0"/>
              <a:t>Generic functionalities: </a:t>
            </a:r>
            <a:r>
              <a:rPr lang="en-GB" sz="1800" dirty="0"/>
              <a:t>Re-authorization, Termination action…</a:t>
            </a:r>
          </a:p>
          <a:p>
            <a:pPr marL="342900" indent="-342900">
              <a:buClr>
                <a:srgbClr val="C00000"/>
              </a:buClr>
              <a:buFont typeface="Arial" panose="020B0604020202020204" pitchFamily="34" charset="0"/>
              <a:buChar char="•"/>
              <a:defRPr/>
            </a:pPr>
            <a:r>
              <a:rPr lang="en-US" dirty="0"/>
              <a:t>Possible use of Network Resource Function (NRF)</a:t>
            </a:r>
            <a:endParaRPr lang="en-GB" dirty="0"/>
          </a:p>
          <a:p>
            <a:pPr marL="285750" indent="-285750">
              <a:buFont typeface="Arial" panose="020B0604020202020204" pitchFamily="34" charset="0"/>
              <a:buChar char="•"/>
              <a:defRPr/>
            </a:pPr>
            <a:endParaRPr lang="en-GB" dirty="0"/>
          </a:p>
          <a:p>
            <a:pPr marL="516150" lvl="1" indent="-285750">
              <a:defRPr/>
            </a:pPr>
            <a:endParaRPr lang="fr-FR" dirty="0"/>
          </a:p>
          <a:p>
            <a:pPr marL="516150" lvl="1" indent="-285750">
              <a:defRPr/>
            </a:pPr>
            <a:endParaRPr lang="fr-FR" dirty="0"/>
          </a:p>
          <a:p>
            <a:pPr marL="516150" lvl="1" indent="-285750">
              <a:defRPr/>
            </a:pPr>
            <a:endParaRPr lang="fr-FR" dirty="0"/>
          </a:p>
          <a:p>
            <a:pPr marL="516150" lvl="1" indent="-285750">
              <a:defRPr/>
            </a:pPr>
            <a:endParaRPr lang="fr-FR" b="1" dirty="0"/>
          </a:p>
          <a:p>
            <a:pPr marL="516150" lvl="1" indent="-285750">
              <a:defRPr/>
            </a:pPr>
            <a:endParaRPr lang="fr-FR" dirty="0"/>
          </a:p>
          <a:p>
            <a:pPr>
              <a:defRPr/>
            </a:pPr>
            <a:endParaRPr lang="fr-FR" dirty="0"/>
          </a:p>
        </p:txBody>
      </p:sp>
      <p:sp>
        <p:nvSpPr>
          <p:cNvPr id="6" name="Rectangle 5">
            <a:extLst>
              <a:ext uri="{FF2B5EF4-FFF2-40B4-BE49-F238E27FC236}">
                <a16:creationId xmlns:a16="http://schemas.microsoft.com/office/drawing/2014/main" id="{28752458-91CC-4DB2-B516-40FEE7C96BD5}"/>
              </a:ext>
            </a:extLst>
          </p:cNvPr>
          <p:cNvSpPr/>
          <p:nvPr/>
        </p:nvSpPr>
        <p:spPr>
          <a:xfrm>
            <a:off x="6523917" y="5188547"/>
            <a:ext cx="5306457" cy="369332"/>
          </a:xfrm>
          <a:prstGeom prst="rect">
            <a:avLst/>
          </a:prstGeom>
        </p:spPr>
        <p:txBody>
          <a:bodyPr wrap="square">
            <a:spAutoFit/>
          </a:bodyPr>
          <a:lstStyle/>
          <a:p>
            <a:pPr algn="ctr">
              <a:spcAft>
                <a:spcPts val="1200"/>
              </a:spcAft>
              <a:defRPr/>
            </a:pPr>
            <a:r>
              <a:rPr lang="fr-FR" b="1" dirty="0">
                <a:latin typeface="+mj-lt"/>
                <a:cs typeface="Times New Roman" panose="02020603050405020304" pitchFamily="18" charset="0"/>
              </a:rPr>
              <a:t>CHF discovery by SMF (CHF Service consumer = SMF)</a:t>
            </a:r>
            <a:endParaRPr lang="en-US" b="1" dirty="0">
              <a:latin typeface="+mj-lt"/>
              <a:cs typeface="Times New Roman" panose="02020603050405020304" pitchFamily="18" charset="0"/>
            </a:endParaRPr>
          </a:p>
        </p:txBody>
      </p:sp>
      <p:graphicFrame>
        <p:nvGraphicFramePr>
          <p:cNvPr id="7" name="Object 8">
            <a:extLst>
              <a:ext uri="{FF2B5EF4-FFF2-40B4-BE49-F238E27FC236}">
                <a16:creationId xmlns:a16="http://schemas.microsoft.com/office/drawing/2014/main" id="{E6D1A26D-4DC2-4706-A22C-E4A406E6EAE2}"/>
              </a:ext>
            </a:extLst>
          </p:cNvPr>
          <p:cNvGraphicFramePr>
            <a:graphicFrameLocks noChangeAspect="1"/>
          </p:cNvGraphicFramePr>
          <p:nvPr/>
        </p:nvGraphicFramePr>
        <p:xfrm>
          <a:off x="842120" y="2728173"/>
          <a:ext cx="4952751" cy="2479871"/>
        </p:xfrm>
        <a:graphic>
          <a:graphicData uri="http://schemas.openxmlformats.org/presentationml/2006/ole">
            <mc:AlternateContent xmlns:mc="http://schemas.openxmlformats.org/markup-compatibility/2006">
              <mc:Choice xmlns:v="urn:schemas-microsoft-com:vml" Requires="v">
                <p:oleObj spid="_x0000_s8240" name="Picture" r:id="rId4" imgW="4309809" imgH="2154479" progId="Word.Picture.8">
                  <p:embed/>
                </p:oleObj>
              </mc:Choice>
              <mc:Fallback>
                <p:oleObj name="Picture" r:id="rId4" imgW="4309809" imgH="2154479" progId="Word.Picture.8">
                  <p:embed/>
                  <p:pic>
                    <p:nvPicPr>
                      <p:cNvPr id="7" name="Object 8">
                        <a:extLst>
                          <a:ext uri="{FF2B5EF4-FFF2-40B4-BE49-F238E27FC236}">
                            <a16:creationId xmlns:a16="http://schemas.microsoft.com/office/drawing/2014/main" id="{E6D1A26D-4DC2-4706-A22C-E4A406E6EAE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2120" y="2728173"/>
                        <a:ext cx="4952751" cy="2479871"/>
                      </a:xfrm>
                      <a:prstGeom prst="rect">
                        <a:avLst/>
                      </a:prstGeom>
                      <a:noFill/>
                      <a:ln>
                        <a:noFill/>
                      </a:ln>
                    </p:spPr>
                  </p:pic>
                </p:oleObj>
              </mc:Fallback>
            </mc:AlternateContent>
          </a:graphicData>
        </a:graphic>
      </p:graphicFrame>
      <p:graphicFrame>
        <p:nvGraphicFramePr>
          <p:cNvPr id="8" name="Object 9">
            <a:extLst>
              <a:ext uri="{FF2B5EF4-FFF2-40B4-BE49-F238E27FC236}">
                <a16:creationId xmlns:a16="http://schemas.microsoft.com/office/drawing/2014/main" id="{F0DD9A94-F457-4FDD-B642-8231354C2D80}"/>
              </a:ext>
            </a:extLst>
          </p:cNvPr>
          <p:cNvGraphicFramePr>
            <a:graphicFrameLocks noChangeAspect="1"/>
          </p:cNvGraphicFramePr>
          <p:nvPr/>
        </p:nvGraphicFramePr>
        <p:xfrm>
          <a:off x="6648802" y="3004399"/>
          <a:ext cx="4550655" cy="1944082"/>
        </p:xfrm>
        <a:graphic>
          <a:graphicData uri="http://schemas.openxmlformats.org/presentationml/2006/ole">
            <mc:AlternateContent xmlns:mc="http://schemas.openxmlformats.org/markup-compatibility/2006">
              <mc:Choice xmlns:v="urn:schemas-microsoft-com:vml" Requires="v">
                <p:oleObj spid="_x0000_s8241" name="Picture" r:id="rId6" imgW="4309809" imgH="1629066" progId="Word.Picture.8">
                  <p:embed/>
                </p:oleObj>
              </mc:Choice>
              <mc:Fallback>
                <p:oleObj name="Picture" r:id="rId6" imgW="4309809" imgH="1629066" progId="Word.Picture.8">
                  <p:embed/>
                  <p:pic>
                    <p:nvPicPr>
                      <p:cNvPr id="8" name="Object 9">
                        <a:extLst>
                          <a:ext uri="{FF2B5EF4-FFF2-40B4-BE49-F238E27FC236}">
                            <a16:creationId xmlns:a16="http://schemas.microsoft.com/office/drawing/2014/main" id="{F0DD9A94-F457-4FDD-B642-8231354C2D8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48802" y="3004399"/>
                        <a:ext cx="4550655" cy="1944082"/>
                      </a:xfrm>
                      <a:prstGeom prst="rect">
                        <a:avLst/>
                      </a:prstGeom>
                      <a:noFill/>
                      <a:ln>
                        <a:noFill/>
                      </a:ln>
                    </p:spPr>
                  </p:pic>
                </p:oleObj>
              </mc:Fallback>
            </mc:AlternateContent>
          </a:graphicData>
        </a:graphic>
      </p:graphicFrame>
      <p:sp>
        <p:nvSpPr>
          <p:cNvPr id="9" name="Rectangle 8">
            <a:extLst>
              <a:ext uri="{FF2B5EF4-FFF2-40B4-BE49-F238E27FC236}">
                <a16:creationId xmlns:a16="http://schemas.microsoft.com/office/drawing/2014/main" id="{6673D2D3-5933-4F13-A847-5B92395E673C}"/>
              </a:ext>
            </a:extLst>
          </p:cNvPr>
          <p:cNvSpPr/>
          <p:nvPr/>
        </p:nvSpPr>
        <p:spPr>
          <a:xfrm>
            <a:off x="361626" y="5188547"/>
            <a:ext cx="6035505" cy="1200329"/>
          </a:xfrm>
          <a:prstGeom prst="rect">
            <a:avLst/>
          </a:prstGeom>
        </p:spPr>
        <p:txBody>
          <a:bodyPr wrap="square">
            <a:spAutoFit/>
          </a:bodyPr>
          <a:lstStyle/>
          <a:p>
            <a:pPr>
              <a:defRPr/>
            </a:pPr>
            <a:r>
              <a:rPr lang="fr-FR" b="1" dirty="0">
                <a:latin typeface="+mj-lt"/>
                <a:cs typeface="Times New Roman" panose="02020603050405020304" pitchFamily="18" charset="0"/>
              </a:rPr>
              <a:t>CHF can use the NRF framework to register/deregister/update to NRF Nchf_ConvergedCharging service, </a:t>
            </a:r>
            <a:br>
              <a:rPr lang="fr-FR" b="1" dirty="0">
                <a:latin typeface="+mj-lt"/>
                <a:cs typeface="Times New Roman" panose="02020603050405020304" pitchFamily="18" charset="0"/>
              </a:rPr>
            </a:br>
            <a:r>
              <a:rPr lang="fr-FR" b="1" dirty="0">
                <a:latin typeface="+mj-lt"/>
                <a:cs typeface="Times New Roman" panose="02020603050405020304" pitchFamily="18" charset="0"/>
              </a:rPr>
              <a:t>based on e.g. </a:t>
            </a:r>
            <a:r>
              <a:rPr lang="en-US" b="1" dirty="0">
                <a:latin typeface="+mj-lt"/>
                <a:cs typeface="Times New Roman" panose="02020603050405020304" pitchFamily="18" charset="0"/>
              </a:rPr>
              <a:t>Range(s) of SUPIs, Range(s) of GPSIs</a:t>
            </a:r>
          </a:p>
          <a:p>
            <a:pPr>
              <a:defRPr/>
            </a:pPr>
            <a:r>
              <a:rPr lang="en-US" b="1" dirty="0">
                <a:latin typeface="+mj-lt"/>
                <a:cs typeface="Times New Roman" panose="02020603050405020304" pitchFamily="18" charset="0"/>
              </a:rPr>
              <a:t>Range(s) of PLMNs</a:t>
            </a:r>
          </a:p>
        </p:txBody>
      </p:sp>
    </p:spTree>
    <p:extLst>
      <p:ext uri="{BB962C8B-B14F-4D97-AF65-F5344CB8AC3E}">
        <p14:creationId xmlns:p14="http://schemas.microsoft.com/office/powerpoint/2010/main" val="28391453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132">
            <a:extLst>
              <a:ext uri="{FF2B5EF4-FFF2-40B4-BE49-F238E27FC236}">
                <a16:creationId xmlns:a16="http://schemas.microsoft.com/office/drawing/2014/main" id="{10D8CF91-8407-4E88-8F8C-AE600AD342F7}"/>
              </a:ext>
            </a:extLst>
          </p:cNvPr>
          <p:cNvSpPr/>
          <p:nvPr/>
        </p:nvSpPr>
        <p:spPr>
          <a:xfrm>
            <a:off x="0" y="1364974"/>
            <a:ext cx="11722762" cy="4956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FA2702B-E257-4CF3-BA45-C705B379EE43}"/>
              </a:ext>
            </a:extLst>
          </p:cNvPr>
          <p:cNvSpPr>
            <a:spLocks noGrp="1"/>
          </p:cNvSpPr>
          <p:nvPr>
            <p:ph type="title"/>
          </p:nvPr>
        </p:nvSpPr>
        <p:spPr/>
        <p:txBody>
          <a:bodyPr/>
          <a:lstStyle/>
          <a:p>
            <a:r>
              <a:rPr lang="en-US" dirty="0">
                <a:solidFill>
                  <a:srgbClr val="FF0000"/>
                </a:solidFill>
              </a:rPr>
              <a:t>Convergent Charging Using SBI</a:t>
            </a:r>
            <a:endParaRPr lang="fr-FR" sz="6000" dirty="0">
              <a:solidFill>
                <a:srgbClr val="FF0000"/>
              </a:solidFill>
            </a:endParaRPr>
          </a:p>
        </p:txBody>
      </p:sp>
      <p:sp>
        <p:nvSpPr>
          <p:cNvPr id="5" name="Text Placeholder 3">
            <a:extLst>
              <a:ext uri="{FF2B5EF4-FFF2-40B4-BE49-F238E27FC236}">
                <a16:creationId xmlns:a16="http://schemas.microsoft.com/office/drawing/2014/main" id="{DB01BEC7-59A0-4C26-90A2-CA73C6AF7B55}"/>
              </a:ext>
            </a:extLst>
          </p:cNvPr>
          <p:cNvSpPr txBox="1">
            <a:spLocks/>
          </p:cNvSpPr>
          <p:nvPr/>
        </p:nvSpPr>
        <p:spPr>
          <a:xfrm>
            <a:off x="460410" y="1283884"/>
            <a:ext cx="11262352" cy="4786599"/>
          </a:xfrm>
          <a:prstGeom prst="rect">
            <a:avLst/>
          </a:prstGeom>
        </p:spPr>
        <p:txBody>
          <a:bodyPr>
            <a:normAutofit fontScale="25000" lnSpcReduction="20000"/>
          </a:bodyPr>
          <a:lstStyle>
            <a:lvl1pPr marL="0" indent="0" algn="l" defTabSz="914400" rtl="0" eaLnBrk="1" latinLnBrk="0" hangingPunct="1">
              <a:lnSpc>
                <a:spcPct val="100000"/>
              </a:lnSpc>
              <a:spcBef>
                <a:spcPts val="1800"/>
              </a:spcBef>
              <a:buFont typeface="Wingdings" panose="05000000000000000000" pitchFamily="2" charset="2"/>
              <a:buNone/>
              <a:defRPr sz="2400" kern="1200" baseline="0">
                <a:solidFill>
                  <a:schemeClr val="tx1"/>
                </a:solidFill>
                <a:latin typeface="+mn-lt"/>
                <a:ea typeface="+mn-ea"/>
                <a:cs typeface="Tahoma" panose="020B0604030504040204" pitchFamily="34" charset="0"/>
              </a:defRPr>
            </a:lvl1pPr>
            <a:lvl2pPr marL="360000" indent="-360000" algn="l" defTabSz="914400" rtl="0" eaLnBrk="1" latinLnBrk="0" hangingPunct="1">
              <a:lnSpc>
                <a:spcPct val="100000"/>
              </a:lnSpc>
              <a:spcBef>
                <a:spcPts val="1200"/>
              </a:spcBef>
              <a:buClr>
                <a:schemeClr val="accent3"/>
              </a:buClr>
              <a:buSzPct val="93000"/>
              <a:buFontTx/>
              <a:buBlip>
                <a:blip r:embed="rId2"/>
              </a:buBlip>
              <a:defRPr sz="2400" kern="1200" baseline="0">
                <a:solidFill>
                  <a:schemeClr val="tx1"/>
                </a:solidFill>
                <a:latin typeface="+mj-lt"/>
                <a:ea typeface="+mn-ea"/>
                <a:cs typeface="Tahoma" panose="020B0604030504040204" pitchFamily="34" charset="0"/>
              </a:defRPr>
            </a:lvl2pPr>
            <a:lvl3pPr marL="720000" indent="-360000" algn="l" defTabSz="914400" rtl="0" eaLnBrk="1" latinLnBrk="0" hangingPunct="1">
              <a:lnSpc>
                <a:spcPct val="100000"/>
              </a:lnSpc>
              <a:spcBef>
                <a:spcPts val="600"/>
              </a:spcBef>
              <a:buClr>
                <a:schemeClr val="accent2"/>
              </a:buClr>
              <a:buSzPct val="93000"/>
              <a:buFontTx/>
              <a:buBlip>
                <a:blip r:embed="rId2"/>
              </a:buBlip>
              <a:defRPr sz="2000" kern="1200" baseline="0">
                <a:solidFill>
                  <a:schemeClr val="tx1"/>
                </a:solidFill>
                <a:latin typeface="+mj-lt"/>
                <a:ea typeface="+mn-ea"/>
                <a:cs typeface="Tahoma" panose="020B0604030504040204" pitchFamily="34" charset="0"/>
              </a:defRPr>
            </a:lvl3pPr>
            <a:lvl4pPr marL="1008000" indent="-288000" algn="l" defTabSz="914400" rtl="0" eaLnBrk="1" latinLnBrk="0" hangingPunct="1">
              <a:lnSpc>
                <a:spcPct val="100000"/>
              </a:lnSpc>
              <a:spcBef>
                <a:spcPts val="400"/>
              </a:spcBef>
              <a:buClr>
                <a:schemeClr val="accent2"/>
              </a:buClr>
              <a:buSzPct val="93000"/>
              <a:buFontTx/>
              <a:buBlip>
                <a:blip r:embed="rId2"/>
              </a:buBlip>
              <a:defRPr sz="1800" kern="1200" baseline="0">
                <a:solidFill>
                  <a:schemeClr val="tx1"/>
                </a:solidFill>
                <a:latin typeface="+mj-lt"/>
                <a:ea typeface="+mn-ea"/>
                <a:cs typeface="Tahoma" panose="020B0604030504040204" pitchFamily="34" charset="0"/>
              </a:defRPr>
            </a:lvl4pPr>
            <a:lvl5pPr marL="360000" indent="-360000" algn="l" defTabSz="914400" rtl="0" eaLnBrk="1" latinLnBrk="0" hangingPunct="1">
              <a:lnSpc>
                <a:spcPct val="100000"/>
              </a:lnSpc>
              <a:spcBef>
                <a:spcPts val="1200"/>
              </a:spcBef>
              <a:buClr>
                <a:schemeClr val="accent2"/>
              </a:buClr>
              <a:buFont typeface="+mj-lt"/>
              <a:buAutoNum type="arabicPeriod"/>
              <a:defRPr sz="2400" kern="1200" baseline="0">
                <a:solidFill>
                  <a:schemeClr val="tx1"/>
                </a:solidFill>
                <a:latin typeface="+mj-lt"/>
                <a:ea typeface="+mn-ea"/>
                <a:cs typeface="Tahoma" panose="020B0604030504040204" pitchFamily="34" charset="0"/>
              </a:defRPr>
            </a:lvl5pPr>
            <a:lvl6pPr marL="720000" indent="-360000" algn="l" defTabSz="914400" rtl="0" eaLnBrk="1" latinLnBrk="0" hangingPunct="1">
              <a:lnSpc>
                <a:spcPct val="100000"/>
              </a:lnSpc>
              <a:spcBef>
                <a:spcPts val="600"/>
              </a:spcBef>
              <a:buClr>
                <a:schemeClr val="accent2"/>
              </a:buClr>
              <a:buFont typeface="+mj-lt"/>
              <a:buAutoNum type="arabicParenR"/>
              <a:defRPr sz="2000" kern="1200" baseline="0">
                <a:solidFill>
                  <a:schemeClr val="tx1"/>
                </a:solidFill>
                <a:latin typeface="+mj-lt"/>
                <a:ea typeface="+mn-ea"/>
                <a:cs typeface="Tahoma" panose="020B0604030504040204" pitchFamily="34" charset="0"/>
              </a:defRPr>
            </a:lvl6pPr>
            <a:lvl7pPr marL="1008000" indent="-288000" algn="l" defTabSz="914400" rtl="0" eaLnBrk="1" latinLnBrk="0" hangingPunct="1">
              <a:lnSpc>
                <a:spcPct val="100000"/>
              </a:lnSpc>
              <a:spcBef>
                <a:spcPts val="400"/>
              </a:spcBef>
              <a:buClr>
                <a:schemeClr val="accent2"/>
              </a:buClr>
              <a:buFont typeface="+mj-lt"/>
              <a:buAutoNum type="alphaLcParenR"/>
              <a:defRPr sz="1800" kern="1200" baseline="0">
                <a:solidFill>
                  <a:schemeClr val="tx1"/>
                </a:solidFill>
                <a:latin typeface="+mj-lt"/>
                <a:ea typeface="+mn-ea"/>
                <a:cs typeface="Tahoma" panose="020B0604030504040204" pitchFamily="34" charset="0"/>
              </a:defRPr>
            </a:lvl7pPr>
            <a:lvl8pPr marL="0" indent="0" algn="l" defTabSz="914400" rtl="0" eaLnBrk="1" latinLnBrk="0" hangingPunct="1">
              <a:lnSpc>
                <a:spcPct val="100000"/>
              </a:lnSpc>
              <a:spcBef>
                <a:spcPts val="600"/>
              </a:spcBef>
              <a:buFont typeface="Arial" panose="020B0604020202020204" pitchFamily="34" charset="0"/>
              <a:buNone/>
              <a:defRPr sz="1600" kern="1200" baseline="0">
                <a:solidFill>
                  <a:schemeClr val="tx1"/>
                </a:solidFill>
                <a:latin typeface="+mj-lt"/>
                <a:ea typeface="+mn-ea"/>
                <a:cs typeface="Tahoma" panose="020B060403050404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6616" indent="-356616">
              <a:buClr>
                <a:srgbClr val="C00000"/>
              </a:buClr>
              <a:buFont typeface="Arial" panose="020B0604020202020204" pitchFamily="34" charset="0"/>
              <a:buChar char="•"/>
              <a:defRPr/>
            </a:pPr>
            <a:r>
              <a:rPr lang="en-GB" sz="9600" b="1" dirty="0">
                <a:latin typeface="+mn-lt"/>
              </a:rPr>
              <a:t>Nchf_ConvergedCharging service definition and its operations</a:t>
            </a:r>
          </a:p>
          <a:p>
            <a:pPr marL="356616" indent="-356616">
              <a:buClr>
                <a:srgbClr val="C00000"/>
              </a:buClr>
              <a:buFont typeface="Arial" panose="020B0604020202020204" pitchFamily="34" charset="0"/>
              <a:buChar char="•"/>
              <a:defRPr/>
            </a:pPr>
            <a:endParaRPr lang="en-GB" sz="1500" dirty="0"/>
          </a:p>
          <a:p>
            <a:pPr marL="356616" indent="-356616">
              <a:buClr>
                <a:srgbClr val="C00000"/>
              </a:buClr>
              <a:buFont typeface="Arial" panose="020B0604020202020204" pitchFamily="34" charset="0"/>
              <a:buChar char="•"/>
              <a:defRPr/>
            </a:pPr>
            <a:endParaRPr lang="en-GB" dirty="0"/>
          </a:p>
          <a:p>
            <a:pPr marL="356616" indent="-356616">
              <a:buClr>
                <a:srgbClr val="C00000"/>
              </a:buClr>
              <a:buFont typeface="Arial" panose="020B0604020202020204" pitchFamily="34" charset="0"/>
              <a:buChar char="•"/>
              <a:defRPr/>
            </a:pPr>
            <a:endParaRPr lang="en-GB" dirty="0"/>
          </a:p>
          <a:p>
            <a:pPr marL="356616" indent="-356616">
              <a:buClr>
                <a:srgbClr val="C00000"/>
              </a:buClr>
              <a:buFont typeface="Arial" panose="020B0604020202020204" pitchFamily="34" charset="0"/>
              <a:buChar char="•"/>
              <a:defRPr/>
            </a:pPr>
            <a:endParaRPr lang="en-GB" dirty="0"/>
          </a:p>
          <a:p>
            <a:pPr marL="356616" indent="-356616">
              <a:buClr>
                <a:srgbClr val="C00000"/>
              </a:buClr>
              <a:buFont typeface="Arial" panose="020B0604020202020204" pitchFamily="34" charset="0"/>
              <a:buChar char="•"/>
              <a:defRPr/>
            </a:pPr>
            <a:endParaRPr lang="en-GB" dirty="0"/>
          </a:p>
          <a:p>
            <a:pPr marL="356616" indent="-356616">
              <a:buClr>
                <a:srgbClr val="C00000"/>
              </a:buClr>
              <a:buFont typeface="Arial" panose="020B0604020202020204" pitchFamily="34" charset="0"/>
              <a:buChar char="•"/>
              <a:defRPr/>
            </a:pPr>
            <a:endParaRPr lang="en-GB" sz="4000" b="1" dirty="0"/>
          </a:p>
          <a:p>
            <a:pPr marL="356616" indent="-356616">
              <a:buClr>
                <a:srgbClr val="C00000"/>
              </a:buClr>
              <a:buFont typeface="Arial" panose="020B0604020202020204" pitchFamily="34" charset="0"/>
              <a:buChar char="•"/>
              <a:defRPr/>
            </a:pPr>
            <a:r>
              <a:rPr lang="en-GB" sz="9600" b="1" dirty="0"/>
              <a:t>Common data structure over Nchf</a:t>
            </a:r>
          </a:p>
          <a:p>
            <a:pPr lvl="2">
              <a:buFont typeface="Arial" panose="020B0604020202020204" pitchFamily="34" charset="0"/>
              <a:buChar char="•"/>
              <a:defRPr/>
            </a:pPr>
            <a:r>
              <a:rPr lang="en-GB" sz="9200" b="1" dirty="0">
                <a:latin typeface="+mn-lt"/>
              </a:rPr>
              <a:t>Charging Data Request </a:t>
            </a:r>
            <a:r>
              <a:rPr lang="en-GB" sz="9200" dirty="0">
                <a:latin typeface="+mn-lt"/>
              </a:rPr>
              <a:t>(NF consumer =&gt; CHF) and </a:t>
            </a:r>
            <a:br>
              <a:rPr lang="en-GB" sz="9200" dirty="0">
                <a:latin typeface="+mn-lt"/>
              </a:rPr>
            </a:br>
            <a:r>
              <a:rPr lang="en-GB" sz="9200" b="1" dirty="0">
                <a:latin typeface="+mn-lt"/>
              </a:rPr>
              <a:t>Charging Data Response </a:t>
            </a:r>
            <a:r>
              <a:rPr lang="en-GB" sz="9200" dirty="0">
                <a:latin typeface="+mn-lt"/>
              </a:rPr>
              <a:t>(NF consumer &lt;= CHF)</a:t>
            </a:r>
          </a:p>
          <a:p>
            <a:pPr lvl="2">
              <a:buFont typeface="Arial" panose="020B0604020202020204" pitchFamily="34" charset="0"/>
              <a:buChar char="•"/>
              <a:defRPr/>
            </a:pPr>
            <a:endParaRPr lang="en-GB" sz="3200" dirty="0">
              <a:latin typeface="+mn-lt"/>
            </a:endParaRPr>
          </a:p>
          <a:p>
            <a:pPr marL="1010376" lvl="3" indent="-356616">
              <a:buFont typeface="Arial" panose="020B0604020202020204" pitchFamily="34" charset="0"/>
              <a:buChar char="•"/>
              <a:defRPr/>
            </a:pPr>
            <a:r>
              <a:rPr lang="en-GB" sz="9400" dirty="0">
                <a:latin typeface="+mn-lt"/>
              </a:rPr>
              <a:t>Include common information such as NF consumer Identification, Subscriber identifier,  Multiple Unit Usage (rating group, requested unit, used unit container with "</a:t>
            </a:r>
            <a:r>
              <a:rPr lang="en-US" sz="9400" dirty="0">
                <a:latin typeface="+mn-lt"/>
              </a:rPr>
              <a:t>Quota management indicator" to differentiate the reported usage</a:t>
            </a:r>
            <a:r>
              <a:rPr lang="en-GB" sz="9400" dirty="0">
                <a:latin typeface="+mn-lt"/>
              </a:rPr>
              <a:t>…).</a:t>
            </a:r>
          </a:p>
          <a:p>
            <a:pPr marL="1010376" lvl="3" indent="-356616">
              <a:buFont typeface="Arial" panose="020B0604020202020204" pitchFamily="34" charset="0"/>
              <a:buChar char="•"/>
              <a:defRPr/>
            </a:pPr>
            <a:r>
              <a:rPr lang="en-GB" sz="9400" dirty="0">
                <a:latin typeface="+mn-lt"/>
              </a:rPr>
              <a:t>Concatened with NF specific information specified for SMF</a:t>
            </a:r>
            <a:endParaRPr lang="fr-FR" dirty="0"/>
          </a:p>
          <a:p>
            <a:pPr>
              <a:defRPr/>
            </a:pPr>
            <a:endParaRPr lang="en-US" dirty="0"/>
          </a:p>
        </p:txBody>
      </p:sp>
      <p:grpSp>
        <p:nvGrpSpPr>
          <p:cNvPr id="8" name="Group 4">
            <a:extLst>
              <a:ext uri="{FF2B5EF4-FFF2-40B4-BE49-F238E27FC236}">
                <a16:creationId xmlns:a16="http://schemas.microsoft.com/office/drawing/2014/main" id="{1D43385B-1227-4942-9C36-EEA69CF8415F}"/>
              </a:ext>
            </a:extLst>
          </p:cNvPr>
          <p:cNvGrpSpPr>
            <a:grpSpLocks noChangeAspect="1"/>
          </p:cNvGrpSpPr>
          <p:nvPr/>
        </p:nvGrpSpPr>
        <p:grpSpPr bwMode="auto">
          <a:xfrm>
            <a:off x="1215850" y="1390997"/>
            <a:ext cx="10123509" cy="2038003"/>
            <a:chOff x="427" y="1481"/>
            <a:chExt cx="4762" cy="1114"/>
          </a:xfrm>
        </p:grpSpPr>
        <p:sp>
          <p:nvSpPr>
            <p:cNvPr id="9" name="AutoShape 3">
              <a:extLst>
                <a:ext uri="{FF2B5EF4-FFF2-40B4-BE49-F238E27FC236}">
                  <a16:creationId xmlns:a16="http://schemas.microsoft.com/office/drawing/2014/main" id="{729E681D-190E-467A-9BAD-73A68C907C35}"/>
                </a:ext>
              </a:extLst>
            </p:cNvPr>
            <p:cNvSpPr>
              <a:spLocks noChangeAspect="1" noChangeArrowheads="1" noTextEdit="1"/>
            </p:cNvSpPr>
            <p:nvPr/>
          </p:nvSpPr>
          <p:spPr bwMode="auto">
            <a:xfrm>
              <a:off x="427" y="1481"/>
              <a:ext cx="4762" cy="1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10" name="Rectangle 7">
              <a:extLst>
                <a:ext uri="{FF2B5EF4-FFF2-40B4-BE49-F238E27FC236}">
                  <a16:creationId xmlns:a16="http://schemas.microsoft.com/office/drawing/2014/main" id="{4A00B5D5-61FD-45C7-B1C5-A9F24CDD4A83}"/>
                </a:ext>
              </a:extLst>
            </p:cNvPr>
            <p:cNvSpPr>
              <a:spLocks noChangeArrowheads="1"/>
            </p:cNvSpPr>
            <p:nvPr/>
          </p:nvSpPr>
          <p:spPr bwMode="auto">
            <a:xfrm>
              <a:off x="2027" y="2457"/>
              <a:ext cx="1651"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300" b="1">
                  <a:solidFill>
                    <a:srgbClr val="000000"/>
                  </a:solidFill>
                  <a:latin typeface="Arial" panose="020B0604020202020204" pitchFamily="34" charset="0"/>
                </a:rPr>
                <a:t>NF services provided by the CHF</a:t>
              </a:r>
              <a:endParaRPr lang="de-DE" altLang="en-US" sz="1800">
                <a:latin typeface="Arial" panose="020B0604020202020204" pitchFamily="34" charset="0"/>
              </a:endParaRPr>
            </a:p>
          </p:txBody>
        </p:sp>
        <p:sp>
          <p:nvSpPr>
            <p:cNvPr id="11" name="Rectangle 8">
              <a:extLst>
                <a:ext uri="{FF2B5EF4-FFF2-40B4-BE49-F238E27FC236}">
                  <a16:creationId xmlns:a16="http://schemas.microsoft.com/office/drawing/2014/main" id="{D8D14C49-1EC2-46B7-A3B0-058660D81AF0}"/>
                </a:ext>
              </a:extLst>
            </p:cNvPr>
            <p:cNvSpPr>
              <a:spLocks noChangeArrowheads="1"/>
            </p:cNvSpPr>
            <p:nvPr/>
          </p:nvSpPr>
          <p:spPr bwMode="auto">
            <a:xfrm>
              <a:off x="3892" y="1513"/>
              <a:ext cx="75"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300" b="1">
                  <a:solidFill>
                    <a:srgbClr val="000000"/>
                  </a:solidFill>
                  <a:latin typeface="Arial" panose="020B0604020202020204" pitchFamily="34" charset="0"/>
                </a:rPr>
                <a:t> </a:t>
              </a:r>
              <a:endParaRPr lang="de-DE" altLang="en-US" sz="1800">
                <a:latin typeface="Arial" panose="020B0604020202020204" pitchFamily="34" charset="0"/>
              </a:endParaRPr>
            </a:p>
          </p:txBody>
        </p:sp>
        <p:sp>
          <p:nvSpPr>
            <p:cNvPr id="12" name="Rectangle 9">
              <a:extLst>
                <a:ext uri="{FF2B5EF4-FFF2-40B4-BE49-F238E27FC236}">
                  <a16:creationId xmlns:a16="http://schemas.microsoft.com/office/drawing/2014/main" id="{99E560FD-FF7E-4225-8914-D69F99D5888D}"/>
                </a:ext>
              </a:extLst>
            </p:cNvPr>
            <p:cNvSpPr>
              <a:spLocks noChangeArrowheads="1"/>
            </p:cNvSpPr>
            <p:nvPr/>
          </p:nvSpPr>
          <p:spPr bwMode="auto">
            <a:xfrm>
              <a:off x="725" y="1725"/>
              <a:ext cx="647"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b="1">
                  <a:solidFill>
                    <a:srgbClr val="000000"/>
                  </a:solidFill>
                  <a:latin typeface="Arial" panose="020B0604020202020204" pitchFamily="34" charset="0"/>
                </a:rPr>
                <a:t>Service Name</a:t>
              </a:r>
              <a:endParaRPr lang="de-DE" altLang="en-US" sz="1800">
                <a:latin typeface="Arial" panose="020B0604020202020204" pitchFamily="34" charset="0"/>
              </a:endParaRPr>
            </a:p>
          </p:txBody>
        </p:sp>
        <p:sp>
          <p:nvSpPr>
            <p:cNvPr id="13" name="Rectangle 10">
              <a:extLst>
                <a:ext uri="{FF2B5EF4-FFF2-40B4-BE49-F238E27FC236}">
                  <a16:creationId xmlns:a16="http://schemas.microsoft.com/office/drawing/2014/main" id="{2FAB50CB-0C84-4C37-9E64-267C0643171D}"/>
                </a:ext>
              </a:extLst>
            </p:cNvPr>
            <p:cNvSpPr>
              <a:spLocks noChangeArrowheads="1"/>
            </p:cNvSpPr>
            <p:nvPr/>
          </p:nvSpPr>
          <p:spPr bwMode="auto">
            <a:xfrm>
              <a:off x="1297" y="1725"/>
              <a:ext cx="7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b="1">
                  <a:solidFill>
                    <a:srgbClr val="000000"/>
                  </a:solidFill>
                  <a:latin typeface="Arial" panose="020B0604020202020204" pitchFamily="34" charset="0"/>
                </a:rPr>
                <a:t> </a:t>
              </a:r>
              <a:endParaRPr lang="de-DE" altLang="en-US" sz="1800">
                <a:latin typeface="Arial" panose="020B0604020202020204" pitchFamily="34" charset="0"/>
              </a:endParaRPr>
            </a:p>
          </p:txBody>
        </p:sp>
        <p:sp>
          <p:nvSpPr>
            <p:cNvPr id="14" name="Rectangle 11">
              <a:extLst>
                <a:ext uri="{FF2B5EF4-FFF2-40B4-BE49-F238E27FC236}">
                  <a16:creationId xmlns:a16="http://schemas.microsoft.com/office/drawing/2014/main" id="{DF159223-2503-44B1-B9E9-C45C9B4A6324}"/>
                </a:ext>
              </a:extLst>
            </p:cNvPr>
            <p:cNvSpPr>
              <a:spLocks noChangeArrowheads="1"/>
            </p:cNvSpPr>
            <p:nvPr/>
          </p:nvSpPr>
          <p:spPr bwMode="auto">
            <a:xfrm>
              <a:off x="1754" y="1725"/>
              <a:ext cx="882"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b="1" dirty="0">
                  <a:solidFill>
                    <a:srgbClr val="000000"/>
                  </a:solidFill>
                  <a:latin typeface="Arial" panose="020B0604020202020204" pitchFamily="34" charset="0"/>
                </a:rPr>
                <a:t>Service Operations</a:t>
              </a:r>
              <a:endParaRPr lang="de-DE" altLang="en-US" sz="1800" dirty="0">
                <a:latin typeface="Arial" panose="020B0604020202020204" pitchFamily="34" charset="0"/>
              </a:endParaRPr>
            </a:p>
          </p:txBody>
        </p:sp>
        <p:sp>
          <p:nvSpPr>
            <p:cNvPr id="15" name="Rectangle 12">
              <a:extLst>
                <a:ext uri="{FF2B5EF4-FFF2-40B4-BE49-F238E27FC236}">
                  <a16:creationId xmlns:a16="http://schemas.microsoft.com/office/drawing/2014/main" id="{2619CAD9-77D0-4939-874A-AA7CFE5124C7}"/>
                </a:ext>
              </a:extLst>
            </p:cNvPr>
            <p:cNvSpPr>
              <a:spLocks noChangeArrowheads="1"/>
            </p:cNvSpPr>
            <p:nvPr/>
          </p:nvSpPr>
          <p:spPr bwMode="auto">
            <a:xfrm>
              <a:off x="2548" y="1725"/>
              <a:ext cx="7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b="1">
                  <a:solidFill>
                    <a:srgbClr val="000000"/>
                  </a:solidFill>
                  <a:latin typeface="Arial" panose="020B0604020202020204" pitchFamily="34" charset="0"/>
                </a:rPr>
                <a:t> </a:t>
              </a:r>
              <a:endParaRPr lang="de-DE" altLang="en-US" sz="1800">
                <a:latin typeface="Arial" panose="020B0604020202020204" pitchFamily="34" charset="0"/>
              </a:endParaRPr>
            </a:p>
          </p:txBody>
        </p:sp>
        <p:sp>
          <p:nvSpPr>
            <p:cNvPr id="16" name="Rectangle 13">
              <a:extLst>
                <a:ext uri="{FF2B5EF4-FFF2-40B4-BE49-F238E27FC236}">
                  <a16:creationId xmlns:a16="http://schemas.microsoft.com/office/drawing/2014/main" id="{DDF78AA8-EB31-4BD7-BB75-EC7897141C42}"/>
                </a:ext>
              </a:extLst>
            </p:cNvPr>
            <p:cNvSpPr>
              <a:spLocks noChangeArrowheads="1"/>
            </p:cNvSpPr>
            <p:nvPr/>
          </p:nvSpPr>
          <p:spPr bwMode="auto">
            <a:xfrm>
              <a:off x="2978" y="1725"/>
              <a:ext cx="478"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b="1">
                  <a:solidFill>
                    <a:srgbClr val="000000"/>
                  </a:solidFill>
                  <a:latin typeface="Arial" panose="020B0604020202020204" pitchFamily="34" charset="0"/>
                </a:rPr>
                <a:t>Operation</a:t>
              </a:r>
              <a:endParaRPr lang="de-DE" altLang="en-US" sz="1800">
                <a:latin typeface="Arial" panose="020B0604020202020204" pitchFamily="34" charset="0"/>
              </a:endParaRPr>
            </a:p>
          </p:txBody>
        </p:sp>
        <p:sp>
          <p:nvSpPr>
            <p:cNvPr id="17" name="Rectangle 14">
              <a:extLst>
                <a:ext uri="{FF2B5EF4-FFF2-40B4-BE49-F238E27FC236}">
                  <a16:creationId xmlns:a16="http://schemas.microsoft.com/office/drawing/2014/main" id="{7F7FC69E-8A1C-4E86-9925-9F01E004A44C}"/>
                </a:ext>
              </a:extLst>
            </p:cNvPr>
            <p:cNvSpPr>
              <a:spLocks noChangeArrowheads="1"/>
            </p:cNvSpPr>
            <p:nvPr/>
          </p:nvSpPr>
          <p:spPr bwMode="auto">
            <a:xfrm>
              <a:off x="3389" y="1725"/>
              <a:ext cx="7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b="1">
                  <a:solidFill>
                    <a:srgbClr val="000000"/>
                  </a:solidFill>
                  <a:latin typeface="Arial" panose="020B0604020202020204" pitchFamily="34" charset="0"/>
                </a:rPr>
                <a:t> </a:t>
              </a:r>
              <a:endParaRPr lang="de-DE" altLang="en-US" sz="1800">
                <a:latin typeface="Arial" panose="020B0604020202020204" pitchFamily="34" charset="0"/>
              </a:endParaRPr>
            </a:p>
          </p:txBody>
        </p:sp>
        <p:sp>
          <p:nvSpPr>
            <p:cNvPr id="18" name="Rectangle 15">
              <a:extLst>
                <a:ext uri="{FF2B5EF4-FFF2-40B4-BE49-F238E27FC236}">
                  <a16:creationId xmlns:a16="http://schemas.microsoft.com/office/drawing/2014/main" id="{ED6DF507-99BC-4BE0-AD1B-16F15666EA40}"/>
                </a:ext>
              </a:extLst>
            </p:cNvPr>
            <p:cNvSpPr>
              <a:spLocks noChangeArrowheads="1"/>
            </p:cNvSpPr>
            <p:nvPr/>
          </p:nvSpPr>
          <p:spPr bwMode="auto">
            <a:xfrm>
              <a:off x="2966" y="1829"/>
              <a:ext cx="504"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b="1">
                  <a:solidFill>
                    <a:srgbClr val="000000"/>
                  </a:solidFill>
                  <a:latin typeface="Arial" panose="020B0604020202020204" pitchFamily="34" charset="0"/>
                </a:rPr>
                <a:t>Semantics</a:t>
              </a:r>
              <a:endParaRPr lang="de-DE" altLang="en-US" sz="1800">
                <a:latin typeface="Arial" panose="020B0604020202020204" pitchFamily="34" charset="0"/>
              </a:endParaRPr>
            </a:p>
          </p:txBody>
        </p:sp>
        <p:sp>
          <p:nvSpPr>
            <p:cNvPr id="19" name="Rectangle 16">
              <a:extLst>
                <a:ext uri="{FF2B5EF4-FFF2-40B4-BE49-F238E27FC236}">
                  <a16:creationId xmlns:a16="http://schemas.microsoft.com/office/drawing/2014/main" id="{716D64ED-3029-4505-86A1-9FEA4490C045}"/>
                </a:ext>
              </a:extLst>
            </p:cNvPr>
            <p:cNvSpPr>
              <a:spLocks noChangeArrowheads="1"/>
            </p:cNvSpPr>
            <p:nvPr/>
          </p:nvSpPr>
          <p:spPr bwMode="auto">
            <a:xfrm>
              <a:off x="3402" y="1829"/>
              <a:ext cx="7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b="1">
                  <a:solidFill>
                    <a:srgbClr val="000000"/>
                  </a:solidFill>
                  <a:latin typeface="Arial" panose="020B0604020202020204" pitchFamily="34" charset="0"/>
                </a:rPr>
                <a:t> </a:t>
              </a:r>
              <a:endParaRPr lang="de-DE" altLang="en-US" sz="1800">
                <a:latin typeface="Arial" panose="020B0604020202020204" pitchFamily="34" charset="0"/>
              </a:endParaRPr>
            </a:p>
          </p:txBody>
        </p:sp>
        <p:sp>
          <p:nvSpPr>
            <p:cNvPr id="20" name="Rectangle 17">
              <a:extLst>
                <a:ext uri="{FF2B5EF4-FFF2-40B4-BE49-F238E27FC236}">
                  <a16:creationId xmlns:a16="http://schemas.microsoft.com/office/drawing/2014/main" id="{FD0C70BE-3A19-4721-A21C-C399CC02508A}"/>
                </a:ext>
              </a:extLst>
            </p:cNvPr>
            <p:cNvSpPr>
              <a:spLocks noChangeArrowheads="1"/>
            </p:cNvSpPr>
            <p:nvPr/>
          </p:nvSpPr>
          <p:spPr bwMode="auto">
            <a:xfrm>
              <a:off x="3910" y="1725"/>
              <a:ext cx="448"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b="1">
                  <a:solidFill>
                    <a:srgbClr val="000000"/>
                  </a:solidFill>
                  <a:latin typeface="Arial" panose="020B0604020202020204" pitchFamily="34" charset="0"/>
                </a:rPr>
                <a:t>Example </a:t>
              </a:r>
              <a:endParaRPr lang="de-DE" altLang="en-US" sz="1800">
                <a:latin typeface="Arial" panose="020B0604020202020204" pitchFamily="34" charset="0"/>
              </a:endParaRPr>
            </a:p>
          </p:txBody>
        </p:sp>
        <p:sp>
          <p:nvSpPr>
            <p:cNvPr id="21" name="Rectangle 18">
              <a:extLst>
                <a:ext uri="{FF2B5EF4-FFF2-40B4-BE49-F238E27FC236}">
                  <a16:creationId xmlns:a16="http://schemas.microsoft.com/office/drawing/2014/main" id="{82E97110-84E7-4B6F-ABB6-2CF50085CC89}"/>
                </a:ext>
              </a:extLst>
            </p:cNvPr>
            <p:cNvSpPr>
              <a:spLocks noChangeArrowheads="1"/>
            </p:cNvSpPr>
            <p:nvPr/>
          </p:nvSpPr>
          <p:spPr bwMode="auto">
            <a:xfrm>
              <a:off x="3821" y="1829"/>
              <a:ext cx="61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b="1">
                  <a:solidFill>
                    <a:srgbClr val="000000"/>
                  </a:solidFill>
                  <a:latin typeface="Arial" panose="020B0604020202020204" pitchFamily="34" charset="0"/>
                </a:rPr>
                <a:t>Consumer(s)</a:t>
              </a:r>
              <a:endParaRPr lang="de-DE" altLang="en-US" sz="1800">
                <a:latin typeface="Arial" panose="020B0604020202020204" pitchFamily="34" charset="0"/>
              </a:endParaRPr>
            </a:p>
          </p:txBody>
        </p:sp>
        <p:sp>
          <p:nvSpPr>
            <p:cNvPr id="22" name="Rectangle 19">
              <a:extLst>
                <a:ext uri="{FF2B5EF4-FFF2-40B4-BE49-F238E27FC236}">
                  <a16:creationId xmlns:a16="http://schemas.microsoft.com/office/drawing/2014/main" id="{CEDA99F5-8835-4FED-9B32-B1F8AE36BF53}"/>
                </a:ext>
              </a:extLst>
            </p:cNvPr>
            <p:cNvSpPr>
              <a:spLocks noChangeArrowheads="1"/>
            </p:cNvSpPr>
            <p:nvPr/>
          </p:nvSpPr>
          <p:spPr bwMode="auto">
            <a:xfrm>
              <a:off x="4359" y="1829"/>
              <a:ext cx="7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b="1">
                  <a:solidFill>
                    <a:srgbClr val="000000"/>
                  </a:solidFill>
                  <a:latin typeface="Arial" panose="020B0604020202020204" pitchFamily="34" charset="0"/>
                </a:rPr>
                <a:t> </a:t>
              </a:r>
              <a:endParaRPr lang="de-DE" altLang="en-US" sz="1800">
                <a:latin typeface="Arial" panose="020B0604020202020204" pitchFamily="34" charset="0"/>
              </a:endParaRPr>
            </a:p>
          </p:txBody>
        </p:sp>
        <p:sp>
          <p:nvSpPr>
            <p:cNvPr id="23" name="Rectangle 20">
              <a:extLst>
                <a:ext uri="{FF2B5EF4-FFF2-40B4-BE49-F238E27FC236}">
                  <a16:creationId xmlns:a16="http://schemas.microsoft.com/office/drawing/2014/main" id="{C92DDA67-A5F5-4BA7-9152-05ACDE7A9711}"/>
                </a:ext>
              </a:extLst>
            </p:cNvPr>
            <p:cNvSpPr>
              <a:spLocks noChangeArrowheads="1"/>
            </p:cNvSpPr>
            <p:nvPr/>
          </p:nvSpPr>
          <p:spPr bwMode="auto">
            <a:xfrm>
              <a:off x="427" y="171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24" name="Rectangle 21">
              <a:extLst>
                <a:ext uri="{FF2B5EF4-FFF2-40B4-BE49-F238E27FC236}">
                  <a16:creationId xmlns:a16="http://schemas.microsoft.com/office/drawing/2014/main" id="{E36CA9CB-36DB-44EE-AAA0-FC304CCBA5FA}"/>
                </a:ext>
              </a:extLst>
            </p:cNvPr>
            <p:cNvSpPr>
              <a:spLocks noChangeArrowheads="1"/>
            </p:cNvSpPr>
            <p:nvPr/>
          </p:nvSpPr>
          <p:spPr bwMode="auto">
            <a:xfrm>
              <a:off x="427" y="171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25" name="Rectangle 22">
              <a:extLst>
                <a:ext uri="{FF2B5EF4-FFF2-40B4-BE49-F238E27FC236}">
                  <a16:creationId xmlns:a16="http://schemas.microsoft.com/office/drawing/2014/main" id="{CAD214A5-9809-493C-B42E-C45E9B953432}"/>
                </a:ext>
              </a:extLst>
            </p:cNvPr>
            <p:cNvSpPr>
              <a:spLocks noChangeArrowheads="1"/>
            </p:cNvSpPr>
            <p:nvPr/>
          </p:nvSpPr>
          <p:spPr bwMode="auto">
            <a:xfrm>
              <a:off x="432" y="1719"/>
              <a:ext cx="1160"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26" name="Rectangle 23">
              <a:extLst>
                <a:ext uri="{FF2B5EF4-FFF2-40B4-BE49-F238E27FC236}">
                  <a16:creationId xmlns:a16="http://schemas.microsoft.com/office/drawing/2014/main" id="{DBE6372A-FD03-49EA-B200-FB53A6EB8805}"/>
                </a:ext>
              </a:extLst>
            </p:cNvPr>
            <p:cNvSpPr>
              <a:spLocks noChangeArrowheads="1"/>
            </p:cNvSpPr>
            <p:nvPr/>
          </p:nvSpPr>
          <p:spPr bwMode="auto">
            <a:xfrm>
              <a:off x="1592" y="1719"/>
              <a:ext cx="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27" name="Rectangle 24">
              <a:extLst>
                <a:ext uri="{FF2B5EF4-FFF2-40B4-BE49-F238E27FC236}">
                  <a16:creationId xmlns:a16="http://schemas.microsoft.com/office/drawing/2014/main" id="{44046FDD-C7F2-4CF2-92D7-E96B6E473008}"/>
                </a:ext>
              </a:extLst>
            </p:cNvPr>
            <p:cNvSpPr>
              <a:spLocks noChangeArrowheads="1"/>
            </p:cNvSpPr>
            <p:nvPr/>
          </p:nvSpPr>
          <p:spPr bwMode="auto">
            <a:xfrm>
              <a:off x="1596" y="1719"/>
              <a:ext cx="1110"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28" name="Rectangle 25">
              <a:extLst>
                <a:ext uri="{FF2B5EF4-FFF2-40B4-BE49-F238E27FC236}">
                  <a16:creationId xmlns:a16="http://schemas.microsoft.com/office/drawing/2014/main" id="{E3D1BC10-2BE7-463D-B8FD-0328D0D5B5AA}"/>
                </a:ext>
              </a:extLst>
            </p:cNvPr>
            <p:cNvSpPr>
              <a:spLocks noChangeArrowheads="1"/>
            </p:cNvSpPr>
            <p:nvPr/>
          </p:nvSpPr>
          <p:spPr bwMode="auto">
            <a:xfrm>
              <a:off x="2706" y="171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29" name="Rectangle 26">
              <a:extLst>
                <a:ext uri="{FF2B5EF4-FFF2-40B4-BE49-F238E27FC236}">
                  <a16:creationId xmlns:a16="http://schemas.microsoft.com/office/drawing/2014/main" id="{B1D22888-32A0-45E7-AB5D-8E7305C3761F}"/>
                </a:ext>
              </a:extLst>
            </p:cNvPr>
            <p:cNvSpPr>
              <a:spLocks noChangeArrowheads="1"/>
            </p:cNvSpPr>
            <p:nvPr/>
          </p:nvSpPr>
          <p:spPr bwMode="auto">
            <a:xfrm>
              <a:off x="2711" y="1719"/>
              <a:ext cx="94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30" name="Rectangle 27">
              <a:extLst>
                <a:ext uri="{FF2B5EF4-FFF2-40B4-BE49-F238E27FC236}">
                  <a16:creationId xmlns:a16="http://schemas.microsoft.com/office/drawing/2014/main" id="{63F2D96E-BD1F-4554-B9BA-DDFBC1281CF7}"/>
                </a:ext>
              </a:extLst>
            </p:cNvPr>
            <p:cNvSpPr>
              <a:spLocks noChangeArrowheads="1"/>
            </p:cNvSpPr>
            <p:nvPr/>
          </p:nvSpPr>
          <p:spPr bwMode="auto">
            <a:xfrm>
              <a:off x="3658" y="171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31" name="Rectangle 28">
              <a:extLst>
                <a:ext uri="{FF2B5EF4-FFF2-40B4-BE49-F238E27FC236}">
                  <a16:creationId xmlns:a16="http://schemas.microsoft.com/office/drawing/2014/main" id="{BE6B60B5-3C84-4F65-9A13-83F0993F780F}"/>
                </a:ext>
              </a:extLst>
            </p:cNvPr>
            <p:cNvSpPr>
              <a:spLocks noChangeArrowheads="1"/>
            </p:cNvSpPr>
            <p:nvPr/>
          </p:nvSpPr>
          <p:spPr bwMode="auto">
            <a:xfrm>
              <a:off x="3663" y="1719"/>
              <a:ext cx="8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32" name="Rectangle 29">
              <a:extLst>
                <a:ext uri="{FF2B5EF4-FFF2-40B4-BE49-F238E27FC236}">
                  <a16:creationId xmlns:a16="http://schemas.microsoft.com/office/drawing/2014/main" id="{5C072545-0A85-43C0-B860-F25026971BAE}"/>
                </a:ext>
              </a:extLst>
            </p:cNvPr>
            <p:cNvSpPr>
              <a:spLocks noChangeArrowheads="1"/>
            </p:cNvSpPr>
            <p:nvPr/>
          </p:nvSpPr>
          <p:spPr bwMode="auto">
            <a:xfrm>
              <a:off x="4518" y="1719"/>
              <a:ext cx="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33" name="Rectangle 30">
              <a:extLst>
                <a:ext uri="{FF2B5EF4-FFF2-40B4-BE49-F238E27FC236}">
                  <a16:creationId xmlns:a16="http://schemas.microsoft.com/office/drawing/2014/main" id="{A49D2B5D-0FFC-4625-854F-FD3A755B18CE}"/>
                </a:ext>
              </a:extLst>
            </p:cNvPr>
            <p:cNvSpPr>
              <a:spLocks noChangeArrowheads="1"/>
            </p:cNvSpPr>
            <p:nvPr/>
          </p:nvSpPr>
          <p:spPr bwMode="auto">
            <a:xfrm>
              <a:off x="4518" y="1719"/>
              <a:ext cx="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34" name="Rectangle 31">
              <a:extLst>
                <a:ext uri="{FF2B5EF4-FFF2-40B4-BE49-F238E27FC236}">
                  <a16:creationId xmlns:a16="http://schemas.microsoft.com/office/drawing/2014/main" id="{4F4BEF00-ACCD-4A0D-AB20-8E3FF9E026D9}"/>
                </a:ext>
              </a:extLst>
            </p:cNvPr>
            <p:cNvSpPr>
              <a:spLocks noChangeArrowheads="1"/>
            </p:cNvSpPr>
            <p:nvPr/>
          </p:nvSpPr>
          <p:spPr bwMode="auto">
            <a:xfrm>
              <a:off x="427" y="1724"/>
              <a:ext cx="5" cy="2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35" name="Rectangle 32">
              <a:extLst>
                <a:ext uri="{FF2B5EF4-FFF2-40B4-BE49-F238E27FC236}">
                  <a16:creationId xmlns:a16="http://schemas.microsoft.com/office/drawing/2014/main" id="{5A6BA109-6CB2-4B9D-89AD-F33693C23619}"/>
                </a:ext>
              </a:extLst>
            </p:cNvPr>
            <p:cNvSpPr>
              <a:spLocks noChangeArrowheads="1"/>
            </p:cNvSpPr>
            <p:nvPr/>
          </p:nvSpPr>
          <p:spPr bwMode="auto">
            <a:xfrm>
              <a:off x="1592" y="1724"/>
              <a:ext cx="4" cy="2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36" name="Rectangle 33">
              <a:extLst>
                <a:ext uri="{FF2B5EF4-FFF2-40B4-BE49-F238E27FC236}">
                  <a16:creationId xmlns:a16="http://schemas.microsoft.com/office/drawing/2014/main" id="{9C73F9A7-59DF-4EA2-A014-FB1B55B3C90A}"/>
                </a:ext>
              </a:extLst>
            </p:cNvPr>
            <p:cNvSpPr>
              <a:spLocks noChangeArrowheads="1"/>
            </p:cNvSpPr>
            <p:nvPr/>
          </p:nvSpPr>
          <p:spPr bwMode="auto">
            <a:xfrm>
              <a:off x="2706" y="1724"/>
              <a:ext cx="5" cy="2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37" name="Rectangle 34">
              <a:extLst>
                <a:ext uri="{FF2B5EF4-FFF2-40B4-BE49-F238E27FC236}">
                  <a16:creationId xmlns:a16="http://schemas.microsoft.com/office/drawing/2014/main" id="{ED329761-6EC5-41CE-8591-1083A7933EF9}"/>
                </a:ext>
              </a:extLst>
            </p:cNvPr>
            <p:cNvSpPr>
              <a:spLocks noChangeArrowheads="1"/>
            </p:cNvSpPr>
            <p:nvPr/>
          </p:nvSpPr>
          <p:spPr bwMode="auto">
            <a:xfrm>
              <a:off x="3658" y="1724"/>
              <a:ext cx="5" cy="2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38" name="Rectangle 35">
              <a:extLst>
                <a:ext uri="{FF2B5EF4-FFF2-40B4-BE49-F238E27FC236}">
                  <a16:creationId xmlns:a16="http://schemas.microsoft.com/office/drawing/2014/main" id="{4D848CEE-73A4-4783-8B31-40DA5F056CE9}"/>
                </a:ext>
              </a:extLst>
            </p:cNvPr>
            <p:cNvSpPr>
              <a:spLocks noChangeArrowheads="1"/>
            </p:cNvSpPr>
            <p:nvPr/>
          </p:nvSpPr>
          <p:spPr bwMode="auto">
            <a:xfrm>
              <a:off x="4518" y="1724"/>
              <a:ext cx="4" cy="2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39" name="Rectangle 36">
              <a:extLst>
                <a:ext uri="{FF2B5EF4-FFF2-40B4-BE49-F238E27FC236}">
                  <a16:creationId xmlns:a16="http://schemas.microsoft.com/office/drawing/2014/main" id="{A1C98C7D-32FC-41FF-8EB8-CA4BC36BF387}"/>
                </a:ext>
              </a:extLst>
            </p:cNvPr>
            <p:cNvSpPr>
              <a:spLocks noChangeArrowheads="1"/>
            </p:cNvSpPr>
            <p:nvPr/>
          </p:nvSpPr>
          <p:spPr bwMode="auto">
            <a:xfrm>
              <a:off x="482" y="1942"/>
              <a:ext cx="110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a:solidFill>
                    <a:srgbClr val="000000"/>
                  </a:solidFill>
                  <a:latin typeface="Arial" panose="020B0604020202020204" pitchFamily="34" charset="0"/>
                </a:rPr>
                <a:t>Nchf_ConvergedCharging</a:t>
              </a:r>
              <a:endParaRPr lang="de-DE" altLang="en-US" sz="1800">
                <a:latin typeface="Arial" panose="020B0604020202020204" pitchFamily="34" charset="0"/>
              </a:endParaRPr>
            </a:p>
          </p:txBody>
        </p:sp>
        <p:sp>
          <p:nvSpPr>
            <p:cNvPr id="40" name="Rectangle 37">
              <a:extLst>
                <a:ext uri="{FF2B5EF4-FFF2-40B4-BE49-F238E27FC236}">
                  <a16:creationId xmlns:a16="http://schemas.microsoft.com/office/drawing/2014/main" id="{064F4B4C-7166-488A-BA30-9151C1853A42}"/>
                </a:ext>
              </a:extLst>
            </p:cNvPr>
            <p:cNvSpPr>
              <a:spLocks noChangeArrowheads="1"/>
            </p:cNvSpPr>
            <p:nvPr/>
          </p:nvSpPr>
          <p:spPr bwMode="auto">
            <a:xfrm>
              <a:off x="1488" y="1942"/>
              <a:ext cx="6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a:solidFill>
                    <a:srgbClr val="000000"/>
                  </a:solidFill>
                  <a:latin typeface="Arial" panose="020B0604020202020204" pitchFamily="34" charset="0"/>
                </a:rPr>
                <a:t> </a:t>
              </a:r>
              <a:endParaRPr lang="de-DE" altLang="en-US" sz="1800">
                <a:latin typeface="Arial" panose="020B0604020202020204" pitchFamily="34" charset="0"/>
              </a:endParaRPr>
            </a:p>
          </p:txBody>
        </p:sp>
        <p:sp>
          <p:nvSpPr>
            <p:cNvPr id="41" name="Rectangle 38">
              <a:extLst>
                <a:ext uri="{FF2B5EF4-FFF2-40B4-BE49-F238E27FC236}">
                  <a16:creationId xmlns:a16="http://schemas.microsoft.com/office/drawing/2014/main" id="{1E43A904-03E9-4D1C-B285-D19661383672}"/>
                </a:ext>
              </a:extLst>
            </p:cNvPr>
            <p:cNvSpPr>
              <a:spLocks noChangeArrowheads="1"/>
            </p:cNvSpPr>
            <p:nvPr/>
          </p:nvSpPr>
          <p:spPr bwMode="auto">
            <a:xfrm>
              <a:off x="1646" y="1942"/>
              <a:ext cx="31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a:solidFill>
                    <a:srgbClr val="000000"/>
                  </a:solidFill>
                  <a:latin typeface="Arial" panose="020B0604020202020204" pitchFamily="34" charset="0"/>
                </a:rPr>
                <a:t>Create</a:t>
              </a:r>
              <a:endParaRPr lang="de-DE" altLang="en-US" sz="1800">
                <a:latin typeface="Arial" panose="020B0604020202020204" pitchFamily="34" charset="0"/>
              </a:endParaRPr>
            </a:p>
          </p:txBody>
        </p:sp>
        <p:sp>
          <p:nvSpPr>
            <p:cNvPr id="42" name="Rectangle 39">
              <a:extLst>
                <a:ext uri="{FF2B5EF4-FFF2-40B4-BE49-F238E27FC236}">
                  <a16:creationId xmlns:a16="http://schemas.microsoft.com/office/drawing/2014/main" id="{2825A33D-5A6F-4D4C-83A4-D466A2F4ED1E}"/>
                </a:ext>
              </a:extLst>
            </p:cNvPr>
            <p:cNvSpPr>
              <a:spLocks noChangeArrowheads="1"/>
            </p:cNvSpPr>
            <p:nvPr/>
          </p:nvSpPr>
          <p:spPr bwMode="auto">
            <a:xfrm>
              <a:off x="1907" y="1942"/>
              <a:ext cx="6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a:solidFill>
                    <a:srgbClr val="000000"/>
                  </a:solidFill>
                  <a:latin typeface="Arial" panose="020B0604020202020204" pitchFamily="34" charset="0"/>
                </a:rPr>
                <a:t> </a:t>
              </a:r>
              <a:endParaRPr lang="de-DE" altLang="en-US" sz="1800">
                <a:latin typeface="Arial" panose="020B0604020202020204" pitchFamily="34" charset="0"/>
              </a:endParaRPr>
            </a:p>
          </p:txBody>
        </p:sp>
        <p:sp>
          <p:nvSpPr>
            <p:cNvPr id="43" name="Rectangle 40">
              <a:extLst>
                <a:ext uri="{FF2B5EF4-FFF2-40B4-BE49-F238E27FC236}">
                  <a16:creationId xmlns:a16="http://schemas.microsoft.com/office/drawing/2014/main" id="{A2EFA05E-D482-40E5-AF1B-ECAB07700B31}"/>
                </a:ext>
              </a:extLst>
            </p:cNvPr>
            <p:cNvSpPr>
              <a:spLocks noChangeArrowheads="1"/>
            </p:cNvSpPr>
            <p:nvPr/>
          </p:nvSpPr>
          <p:spPr bwMode="auto">
            <a:xfrm>
              <a:off x="2761" y="1942"/>
              <a:ext cx="82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a:solidFill>
                    <a:srgbClr val="000000"/>
                  </a:solidFill>
                  <a:latin typeface="Arial" panose="020B0604020202020204" pitchFamily="34" charset="0"/>
                </a:rPr>
                <a:t>Request/Response</a:t>
              </a:r>
              <a:endParaRPr lang="de-DE" altLang="en-US" sz="1800">
                <a:latin typeface="Arial" panose="020B0604020202020204" pitchFamily="34" charset="0"/>
              </a:endParaRPr>
            </a:p>
          </p:txBody>
        </p:sp>
        <p:sp>
          <p:nvSpPr>
            <p:cNvPr id="44" name="Rectangle 41">
              <a:extLst>
                <a:ext uri="{FF2B5EF4-FFF2-40B4-BE49-F238E27FC236}">
                  <a16:creationId xmlns:a16="http://schemas.microsoft.com/office/drawing/2014/main" id="{4795A5A4-0E28-4684-ADFA-8803C225C9EA}"/>
                </a:ext>
              </a:extLst>
            </p:cNvPr>
            <p:cNvSpPr>
              <a:spLocks noChangeArrowheads="1"/>
            </p:cNvSpPr>
            <p:nvPr/>
          </p:nvSpPr>
          <p:spPr bwMode="auto">
            <a:xfrm>
              <a:off x="3502" y="1942"/>
              <a:ext cx="6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dirty="0">
                  <a:solidFill>
                    <a:srgbClr val="000000"/>
                  </a:solidFill>
                  <a:latin typeface="Arial" panose="020B0604020202020204" pitchFamily="34" charset="0"/>
                </a:rPr>
                <a:t> </a:t>
              </a:r>
              <a:endParaRPr lang="de-DE" altLang="en-US" sz="1800" dirty="0">
                <a:latin typeface="Arial" panose="020B0604020202020204" pitchFamily="34" charset="0"/>
              </a:endParaRPr>
            </a:p>
          </p:txBody>
        </p:sp>
        <p:sp>
          <p:nvSpPr>
            <p:cNvPr id="45" name="Rectangle 42">
              <a:extLst>
                <a:ext uri="{FF2B5EF4-FFF2-40B4-BE49-F238E27FC236}">
                  <a16:creationId xmlns:a16="http://schemas.microsoft.com/office/drawing/2014/main" id="{A2B4A17D-826C-4FB0-A1FB-F1A08B4DEB2C}"/>
                </a:ext>
              </a:extLst>
            </p:cNvPr>
            <p:cNvSpPr>
              <a:spLocks noChangeArrowheads="1"/>
            </p:cNvSpPr>
            <p:nvPr/>
          </p:nvSpPr>
          <p:spPr bwMode="auto">
            <a:xfrm>
              <a:off x="3713" y="1942"/>
              <a:ext cx="235"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dirty="0">
                  <a:solidFill>
                    <a:srgbClr val="000000"/>
                  </a:solidFill>
                  <a:latin typeface="Arial" panose="020B0604020202020204" pitchFamily="34" charset="0"/>
                </a:rPr>
                <a:t>SMF</a:t>
              </a:r>
              <a:endParaRPr lang="de-DE" altLang="en-US" sz="1800" dirty="0">
                <a:latin typeface="Arial" panose="020B0604020202020204" pitchFamily="34" charset="0"/>
              </a:endParaRPr>
            </a:p>
          </p:txBody>
        </p:sp>
        <p:sp>
          <p:nvSpPr>
            <p:cNvPr id="46" name="Rectangle 43">
              <a:extLst>
                <a:ext uri="{FF2B5EF4-FFF2-40B4-BE49-F238E27FC236}">
                  <a16:creationId xmlns:a16="http://schemas.microsoft.com/office/drawing/2014/main" id="{D1D6304B-9248-4101-ADD8-1A4055F8A6ED}"/>
                </a:ext>
              </a:extLst>
            </p:cNvPr>
            <p:cNvSpPr>
              <a:spLocks noChangeArrowheads="1"/>
            </p:cNvSpPr>
            <p:nvPr/>
          </p:nvSpPr>
          <p:spPr bwMode="auto">
            <a:xfrm>
              <a:off x="3896" y="1942"/>
              <a:ext cx="6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a:solidFill>
                    <a:srgbClr val="000000"/>
                  </a:solidFill>
                  <a:latin typeface="Arial" panose="020B0604020202020204" pitchFamily="34" charset="0"/>
                </a:rPr>
                <a:t> </a:t>
              </a:r>
              <a:endParaRPr lang="de-DE" altLang="en-US" sz="1800">
                <a:latin typeface="Arial" panose="020B0604020202020204" pitchFamily="34" charset="0"/>
              </a:endParaRPr>
            </a:p>
          </p:txBody>
        </p:sp>
        <p:sp>
          <p:nvSpPr>
            <p:cNvPr id="47" name="Rectangle 44">
              <a:extLst>
                <a:ext uri="{FF2B5EF4-FFF2-40B4-BE49-F238E27FC236}">
                  <a16:creationId xmlns:a16="http://schemas.microsoft.com/office/drawing/2014/main" id="{2629D399-7110-4AB7-9D58-6CFFCB3D9FA7}"/>
                </a:ext>
              </a:extLst>
            </p:cNvPr>
            <p:cNvSpPr>
              <a:spLocks noChangeArrowheads="1"/>
            </p:cNvSpPr>
            <p:nvPr/>
          </p:nvSpPr>
          <p:spPr bwMode="auto">
            <a:xfrm>
              <a:off x="427" y="1932"/>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48" name="Rectangle 45">
              <a:extLst>
                <a:ext uri="{FF2B5EF4-FFF2-40B4-BE49-F238E27FC236}">
                  <a16:creationId xmlns:a16="http://schemas.microsoft.com/office/drawing/2014/main" id="{E85C54E3-D5B3-447E-ABA8-CAF7597ACC3E}"/>
                </a:ext>
              </a:extLst>
            </p:cNvPr>
            <p:cNvSpPr>
              <a:spLocks noChangeArrowheads="1"/>
            </p:cNvSpPr>
            <p:nvPr/>
          </p:nvSpPr>
          <p:spPr bwMode="auto">
            <a:xfrm>
              <a:off x="432" y="1932"/>
              <a:ext cx="1160"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49" name="Rectangle 46">
              <a:extLst>
                <a:ext uri="{FF2B5EF4-FFF2-40B4-BE49-F238E27FC236}">
                  <a16:creationId xmlns:a16="http://schemas.microsoft.com/office/drawing/2014/main" id="{65E69E3F-D9E6-4C3D-8D40-9617F7CB631E}"/>
                </a:ext>
              </a:extLst>
            </p:cNvPr>
            <p:cNvSpPr>
              <a:spLocks noChangeArrowheads="1"/>
            </p:cNvSpPr>
            <p:nvPr/>
          </p:nvSpPr>
          <p:spPr bwMode="auto">
            <a:xfrm>
              <a:off x="1592" y="1932"/>
              <a:ext cx="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50" name="Rectangle 47">
              <a:extLst>
                <a:ext uri="{FF2B5EF4-FFF2-40B4-BE49-F238E27FC236}">
                  <a16:creationId xmlns:a16="http://schemas.microsoft.com/office/drawing/2014/main" id="{A114614C-6581-4E12-B260-AE82488DDA67}"/>
                </a:ext>
              </a:extLst>
            </p:cNvPr>
            <p:cNvSpPr>
              <a:spLocks noChangeArrowheads="1"/>
            </p:cNvSpPr>
            <p:nvPr/>
          </p:nvSpPr>
          <p:spPr bwMode="auto">
            <a:xfrm>
              <a:off x="1596" y="1932"/>
              <a:ext cx="1110"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51" name="Rectangle 48">
              <a:extLst>
                <a:ext uri="{FF2B5EF4-FFF2-40B4-BE49-F238E27FC236}">
                  <a16:creationId xmlns:a16="http://schemas.microsoft.com/office/drawing/2014/main" id="{3BE284EE-41F7-44C2-8A2A-9AE74203B88D}"/>
                </a:ext>
              </a:extLst>
            </p:cNvPr>
            <p:cNvSpPr>
              <a:spLocks noChangeArrowheads="1"/>
            </p:cNvSpPr>
            <p:nvPr/>
          </p:nvSpPr>
          <p:spPr bwMode="auto">
            <a:xfrm>
              <a:off x="2706" y="1932"/>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52" name="Rectangle 49">
              <a:extLst>
                <a:ext uri="{FF2B5EF4-FFF2-40B4-BE49-F238E27FC236}">
                  <a16:creationId xmlns:a16="http://schemas.microsoft.com/office/drawing/2014/main" id="{C7A49D2A-A4C4-48EF-9895-5714CC13E9DF}"/>
                </a:ext>
              </a:extLst>
            </p:cNvPr>
            <p:cNvSpPr>
              <a:spLocks noChangeArrowheads="1"/>
            </p:cNvSpPr>
            <p:nvPr/>
          </p:nvSpPr>
          <p:spPr bwMode="auto">
            <a:xfrm>
              <a:off x="2711" y="1932"/>
              <a:ext cx="94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53" name="Rectangle 50">
              <a:extLst>
                <a:ext uri="{FF2B5EF4-FFF2-40B4-BE49-F238E27FC236}">
                  <a16:creationId xmlns:a16="http://schemas.microsoft.com/office/drawing/2014/main" id="{01CA44F4-B319-43D1-A751-A0FC79692953}"/>
                </a:ext>
              </a:extLst>
            </p:cNvPr>
            <p:cNvSpPr>
              <a:spLocks noChangeArrowheads="1"/>
            </p:cNvSpPr>
            <p:nvPr/>
          </p:nvSpPr>
          <p:spPr bwMode="auto">
            <a:xfrm>
              <a:off x="3658" y="1932"/>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54" name="Rectangle 51">
              <a:extLst>
                <a:ext uri="{FF2B5EF4-FFF2-40B4-BE49-F238E27FC236}">
                  <a16:creationId xmlns:a16="http://schemas.microsoft.com/office/drawing/2014/main" id="{B93B05FC-1EE8-4582-A5DB-227231EBDF37}"/>
                </a:ext>
              </a:extLst>
            </p:cNvPr>
            <p:cNvSpPr>
              <a:spLocks noChangeArrowheads="1"/>
            </p:cNvSpPr>
            <p:nvPr/>
          </p:nvSpPr>
          <p:spPr bwMode="auto">
            <a:xfrm>
              <a:off x="3663" y="1932"/>
              <a:ext cx="8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55" name="Rectangle 52">
              <a:extLst>
                <a:ext uri="{FF2B5EF4-FFF2-40B4-BE49-F238E27FC236}">
                  <a16:creationId xmlns:a16="http://schemas.microsoft.com/office/drawing/2014/main" id="{F1CABA33-9EBD-41E9-9977-D767F6B8F1E4}"/>
                </a:ext>
              </a:extLst>
            </p:cNvPr>
            <p:cNvSpPr>
              <a:spLocks noChangeArrowheads="1"/>
            </p:cNvSpPr>
            <p:nvPr/>
          </p:nvSpPr>
          <p:spPr bwMode="auto">
            <a:xfrm>
              <a:off x="4518" y="1932"/>
              <a:ext cx="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56" name="Rectangle 53">
              <a:extLst>
                <a:ext uri="{FF2B5EF4-FFF2-40B4-BE49-F238E27FC236}">
                  <a16:creationId xmlns:a16="http://schemas.microsoft.com/office/drawing/2014/main" id="{244BB311-3F71-424D-9D31-6265561E7849}"/>
                </a:ext>
              </a:extLst>
            </p:cNvPr>
            <p:cNvSpPr>
              <a:spLocks noChangeArrowheads="1"/>
            </p:cNvSpPr>
            <p:nvPr/>
          </p:nvSpPr>
          <p:spPr bwMode="auto">
            <a:xfrm>
              <a:off x="427" y="1937"/>
              <a:ext cx="5" cy="10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57" name="Rectangle 54">
              <a:extLst>
                <a:ext uri="{FF2B5EF4-FFF2-40B4-BE49-F238E27FC236}">
                  <a16:creationId xmlns:a16="http://schemas.microsoft.com/office/drawing/2014/main" id="{F251252E-51DF-4357-AA7B-918820905D28}"/>
                </a:ext>
              </a:extLst>
            </p:cNvPr>
            <p:cNvSpPr>
              <a:spLocks noChangeArrowheads="1"/>
            </p:cNvSpPr>
            <p:nvPr/>
          </p:nvSpPr>
          <p:spPr bwMode="auto">
            <a:xfrm>
              <a:off x="1592" y="1937"/>
              <a:ext cx="4" cy="10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58" name="Rectangle 55">
              <a:extLst>
                <a:ext uri="{FF2B5EF4-FFF2-40B4-BE49-F238E27FC236}">
                  <a16:creationId xmlns:a16="http://schemas.microsoft.com/office/drawing/2014/main" id="{FEC423AC-803A-4B8D-903A-F561F06D7B8A}"/>
                </a:ext>
              </a:extLst>
            </p:cNvPr>
            <p:cNvSpPr>
              <a:spLocks noChangeArrowheads="1"/>
            </p:cNvSpPr>
            <p:nvPr/>
          </p:nvSpPr>
          <p:spPr bwMode="auto">
            <a:xfrm>
              <a:off x="2706" y="1937"/>
              <a:ext cx="5" cy="10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59" name="Rectangle 56">
              <a:extLst>
                <a:ext uri="{FF2B5EF4-FFF2-40B4-BE49-F238E27FC236}">
                  <a16:creationId xmlns:a16="http://schemas.microsoft.com/office/drawing/2014/main" id="{67FB218E-90DA-4D71-B36B-3B29B68929E9}"/>
                </a:ext>
              </a:extLst>
            </p:cNvPr>
            <p:cNvSpPr>
              <a:spLocks noChangeArrowheads="1"/>
            </p:cNvSpPr>
            <p:nvPr/>
          </p:nvSpPr>
          <p:spPr bwMode="auto">
            <a:xfrm>
              <a:off x="3658" y="1937"/>
              <a:ext cx="5" cy="10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60" name="Rectangle 57">
              <a:extLst>
                <a:ext uri="{FF2B5EF4-FFF2-40B4-BE49-F238E27FC236}">
                  <a16:creationId xmlns:a16="http://schemas.microsoft.com/office/drawing/2014/main" id="{66F9BDE6-D526-456D-8D1A-048E5903D9F0}"/>
                </a:ext>
              </a:extLst>
            </p:cNvPr>
            <p:cNvSpPr>
              <a:spLocks noChangeArrowheads="1"/>
            </p:cNvSpPr>
            <p:nvPr/>
          </p:nvSpPr>
          <p:spPr bwMode="auto">
            <a:xfrm>
              <a:off x="4518" y="1937"/>
              <a:ext cx="4" cy="10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61" name="Rectangle 58">
              <a:extLst>
                <a:ext uri="{FF2B5EF4-FFF2-40B4-BE49-F238E27FC236}">
                  <a16:creationId xmlns:a16="http://schemas.microsoft.com/office/drawing/2014/main" id="{D657FE3A-3387-4950-BDC9-D5AF70BD6440}"/>
                </a:ext>
              </a:extLst>
            </p:cNvPr>
            <p:cNvSpPr>
              <a:spLocks noChangeArrowheads="1"/>
            </p:cNvSpPr>
            <p:nvPr/>
          </p:nvSpPr>
          <p:spPr bwMode="auto">
            <a:xfrm>
              <a:off x="1646" y="2051"/>
              <a:ext cx="33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a:solidFill>
                    <a:srgbClr val="000000"/>
                  </a:solidFill>
                  <a:latin typeface="Arial" panose="020B0604020202020204" pitchFamily="34" charset="0"/>
                </a:rPr>
                <a:t>Update</a:t>
              </a:r>
              <a:endParaRPr lang="de-DE" altLang="en-US" sz="1800">
                <a:latin typeface="Arial" panose="020B0604020202020204" pitchFamily="34" charset="0"/>
              </a:endParaRPr>
            </a:p>
          </p:txBody>
        </p:sp>
        <p:sp>
          <p:nvSpPr>
            <p:cNvPr id="62" name="Rectangle 59">
              <a:extLst>
                <a:ext uri="{FF2B5EF4-FFF2-40B4-BE49-F238E27FC236}">
                  <a16:creationId xmlns:a16="http://schemas.microsoft.com/office/drawing/2014/main" id="{A773170C-AA05-4052-B0CD-8921D0E86AAE}"/>
                </a:ext>
              </a:extLst>
            </p:cNvPr>
            <p:cNvSpPr>
              <a:spLocks noChangeArrowheads="1"/>
            </p:cNvSpPr>
            <p:nvPr/>
          </p:nvSpPr>
          <p:spPr bwMode="auto">
            <a:xfrm>
              <a:off x="1927" y="2051"/>
              <a:ext cx="6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a:solidFill>
                    <a:srgbClr val="000000"/>
                  </a:solidFill>
                  <a:latin typeface="Arial" panose="020B0604020202020204" pitchFamily="34" charset="0"/>
                </a:rPr>
                <a:t> </a:t>
              </a:r>
              <a:endParaRPr lang="de-DE" altLang="en-US" sz="1800">
                <a:latin typeface="Arial" panose="020B0604020202020204" pitchFamily="34" charset="0"/>
              </a:endParaRPr>
            </a:p>
          </p:txBody>
        </p:sp>
        <p:sp>
          <p:nvSpPr>
            <p:cNvPr id="63" name="Rectangle 60">
              <a:extLst>
                <a:ext uri="{FF2B5EF4-FFF2-40B4-BE49-F238E27FC236}">
                  <a16:creationId xmlns:a16="http://schemas.microsoft.com/office/drawing/2014/main" id="{4E004DBB-E6DE-417B-951A-321A9DA0905F}"/>
                </a:ext>
              </a:extLst>
            </p:cNvPr>
            <p:cNvSpPr>
              <a:spLocks noChangeArrowheads="1"/>
            </p:cNvSpPr>
            <p:nvPr/>
          </p:nvSpPr>
          <p:spPr bwMode="auto">
            <a:xfrm>
              <a:off x="2761" y="2051"/>
              <a:ext cx="82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a:solidFill>
                    <a:srgbClr val="000000"/>
                  </a:solidFill>
                  <a:latin typeface="Arial" panose="020B0604020202020204" pitchFamily="34" charset="0"/>
                </a:rPr>
                <a:t>Request/Response</a:t>
              </a:r>
              <a:endParaRPr lang="de-DE" altLang="en-US" sz="1800">
                <a:latin typeface="Arial" panose="020B0604020202020204" pitchFamily="34" charset="0"/>
              </a:endParaRPr>
            </a:p>
          </p:txBody>
        </p:sp>
        <p:sp>
          <p:nvSpPr>
            <p:cNvPr id="64" name="Rectangle 61">
              <a:extLst>
                <a:ext uri="{FF2B5EF4-FFF2-40B4-BE49-F238E27FC236}">
                  <a16:creationId xmlns:a16="http://schemas.microsoft.com/office/drawing/2014/main" id="{A003B49C-F254-49C3-9F95-174D1B5515C8}"/>
                </a:ext>
              </a:extLst>
            </p:cNvPr>
            <p:cNvSpPr>
              <a:spLocks noChangeArrowheads="1"/>
            </p:cNvSpPr>
            <p:nvPr/>
          </p:nvSpPr>
          <p:spPr bwMode="auto">
            <a:xfrm>
              <a:off x="3502" y="2051"/>
              <a:ext cx="6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a:solidFill>
                    <a:srgbClr val="000000"/>
                  </a:solidFill>
                  <a:latin typeface="Arial" panose="020B0604020202020204" pitchFamily="34" charset="0"/>
                </a:rPr>
                <a:t> </a:t>
              </a:r>
              <a:endParaRPr lang="de-DE" altLang="en-US" sz="1800">
                <a:latin typeface="Arial" panose="020B0604020202020204" pitchFamily="34" charset="0"/>
              </a:endParaRPr>
            </a:p>
          </p:txBody>
        </p:sp>
        <p:sp>
          <p:nvSpPr>
            <p:cNvPr id="65" name="Rectangle 62">
              <a:extLst>
                <a:ext uri="{FF2B5EF4-FFF2-40B4-BE49-F238E27FC236}">
                  <a16:creationId xmlns:a16="http://schemas.microsoft.com/office/drawing/2014/main" id="{F0720AA0-CB51-4C7D-A7DD-A026F09A7C8A}"/>
                </a:ext>
              </a:extLst>
            </p:cNvPr>
            <p:cNvSpPr>
              <a:spLocks noChangeArrowheads="1"/>
            </p:cNvSpPr>
            <p:nvPr/>
          </p:nvSpPr>
          <p:spPr bwMode="auto">
            <a:xfrm>
              <a:off x="3713" y="2051"/>
              <a:ext cx="235"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a:solidFill>
                    <a:srgbClr val="000000"/>
                  </a:solidFill>
                  <a:latin typeface="Arial" panose="020B0604020202020204" pitchFamily="34" charset="0"/>
                </a:rPr>
                <a:t>SMF</a:t>
              </a:r>
              <a:endParaRPr lang="de-DE" altLang="en-US" sz="1800">
                <a:latin typeface="Arial" panose="020B0604020202020204" pitchFamily="34" charset="0"/>
              </a:endParaRPr>
            </a:p>
          </p:txBody>
        </p:sp>
        <p:sp>
          <p:nvSpPr>
            <p:cNvPr id="66" name="Rectangle 63">
              <a:extLst>
                <a:ext uri="{FF2B5EF4-FFF2-40B4-BE49-F238E27FC236}">
                  <a16:creationId xmlns:a16="http://schemas.microsoft.com/office/drawing/2014/main" id="{D4C789CB-CE9D-4D47-A7D7-D906981B34A3}"/>
                </a:ext>
              </a:extLst>
            </p:cNvPr>
            <p:cNvSpPr>
              <a:spLocks noChangeArrowheads="1"/>
            </p:cNvSpPr>
            <p:nvPr/>
          </p:nvSpPr>
          <p:spPr bwMode="auto">
            <a:xfrm>
              <a:off x="3896" y="2051"/>
              <a:ext cx="6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a:solidFill>
                    <a:srgbClr val="000000"/>
                  </a:solidFill>
                  <a:latin typeface="Arial" panose="020B0604020202020204" pitchFamily="34" charset="0"/>
                </a:rPr>
                <a:t> </a:t>
              </a:r>
              <a:endParaRPr lang="de-DE" altLang="en-US" sz="1800">
                <a:latin typeface="Arial" panose="020B0604020202020204" pitchFamily="34" charset="0"/>
              </a:endParaRPr>
            </a:p>
          </p:txBody>
        </p:sp>
        <p:sp>
          <p:nvSpPr>
            <p:cNvPr id="67" name="Rectangle 64">
              <a:extLst>
                <a:ext uri="{FF2B5EF4-FFF2-40B4-BE49-F238E27FC236}">
                  <a16:creationId xmlns:a16="http://schemas.microsoft.com/office/drawing/2014/main" id="{2557BD66-E4F9-4AD6-8C64-42C6B72A9406}"/>
                </a:ext>
              </a:extLst>
            </p:cNvPr>
            <p:cNvSpPr>
              <a:spLocks noChangeArrowheads="1"/>
            </p:cNvSpPr>
            <p:nvPr/>
          </p:nvSpPr>
          <p:spPr bwMode="auto">
            <a:xfrm>
              <a:off x="427" y="2043"/>
              <a:ext cx="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68" name="Rectangle 65">
              <a:extLst>
                <a:ext uri="{FF2B5EF4-FFF2-40B4-BE49-F238E27FC236}">
                  <a16:creationId xmlns:a16="http://schemas.microsoft.com/office/drawing/2014/main" id="{CD8E4595-C8B7-457B-BFE0-5AFC673778EA}"/>
                </a:ext>
              </a:extLst>
            </p:cNvPr>
            <p:cNvSpPr>
              <a:spLocks noChangeArrowheads="1"/>
            </p:cNvSpPr>
            <p:nvPr/>
          </p:nvSpPr>
          <p:spPr bwMode="auto">
            <a:xfrm>
              <a:off x="1592" y="204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69" name="Rectangle 66">
              <a:extLst>
                <a:ext uri="{FF2B5EF4-FFF2-40B4-BE49-F238E27FC236}">
                  <a16:creationId xmlns:a16="http://schemas.microsoft.com/office/drawing/2014/main" id="{C8B4805C-AE05-47F1-8EE2-19E760EF5AF8}"/>
                </a:ext>
              </a:extLst>
            </p:cNvPr>
            <p:cNvSpPr>
              <a:spLocks noChangeArrowheads="1"/>
            </p:cNvSpPr>
            <p:nvPr/>
          </p:nvSpPr>
          <p:spPr bwMode="auto">
            <a:xfrm>
              <a:off x="1596" y="2043"/>
              <a:ext cx="111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70" name="Rectangle 67">
              <a:extLst>
                <a:ext uri="{FF2B5EF4-FFF2-40B4-BE49-F238E27FC236}">
                  <a16:creationId xmlns:a16="http://schemas.microsoft.com/office/drawing/2014/main" id="{733134FA-19D4-4878-9D7F-25D536691007}"/>
                </a:ext>
              </a:extLst>
            </p:cNvPr>
            <p:cNvSpPr>
              <a:spLocks noChangeArrowheads="1"/>
            </p:cNvSpPr>
            <p:nvPr/>
          </p:nvSpPr>
          <p:spPr bwMode="auto">
            <a:xfrm>
              <a:off x="2706" y="2043"/>
              <a:ext cx="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71" name="Rectangle 68">
              <a:extLst>
                <a:ext uri="{FF2B5EF4-FFF2-40B4-BE49-F238E27FC236}">
                  <a16:creationId xmlns:a16="http://schemas.microsoft.com/office/drawing/2014/main" id="{1315381C-C9E4-41EE-9C85-0E3811ED2E3B}"/>
                </a:ext>
              </a:extLst>
            </p:cNvPr>
            <p:cNvSpPr>
              <a:spLocks noChangeArrowheads="1"/>
            </p:cNvSpPr>
            <p:nvPr/>
          </p:nvSpPr>
          <p:spPr bwMode="auto">
            <a:xfrm>
              <a:off x="2711" y="2043"/>
              <a:ext cx="94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72" name="Rectangle 69">
              <a:extLst>
                <a:ext uri="{FF2B5EF4-FFF2-40B4-BE49-F238E27FC236}">
                  <a16:creationId xmlns:a16="http://schemas.microsoft.com/office/drawing/2014/main" id="{AA277796-4E2B-4FE9-A0E1-F3C498A2A7D2}"/>
                </a:ext>
              </a:extLst>
            </p:cNvPr>
            <p:cNvSpPr>
              <a:spLocks noChangeArrowheads="1"/>
            </p:cNvSpPr>
            <p:nvPr/>
          </p:nvSpPr>
          <p:spPr bwMode="auto">
            <a:xfrm>
              <a:off x="3658" y="2043"/>
              <a:ext cx="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73" name="Rectangle 70">
              <a:extLst>
                <a:ext uri="{FF2B5EF4-FFF2-40B4-BE49-F238E27FC236}">
                  <a16:creationId xmlns:a16="http://schemas.microsoft.com/office/drawing/2014/main" id="{A3AFC502-2433-46E7-BD88-5B48B8167196}"/>
                </a:ext>
              </a:extLst>
            </p:cNvPr>
            <p:cNvSpPr>
              <a:spLocks noChangeArrowheads="1"/>
            </p:cNvSpPr>
            <p:nvPr/>
          </p:nvSpPr>
          <p:spPr bwMode="auto">
            <a:xfrm>
              <a:off x="3663" y="2043"/>
              <a:ext cx="85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74" name="Rectangle 71">
              <a:extLst>
                <a:ext uri="{FF2B5EF4-FFF2-40B4-BE49-F238E27FC236}">
                  <a16:creationId xmlns:a16="http://schemas.microsoft.com/office/drawing/2014/main" id="{A125FD3A-F98A-42FB-897E-48E3DB32B4B7}"/>
                </a:ext>
              </a:extLst>
            </p:cNvPr>
            <p:cNvSpPr>
              <a:spLocks noChangeArrowheads="1"/>
            </p:cNvSpPr>
            <p:nvPr/>
          </p:nvSpPr>
          <p:spPr bwMode="auto">
            <a:xfrm>
              <a:off x="4518" y="204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75" name="Rectangle 72">
              <a:extLst>
                <a:ext uri="{FF2B5EF4-FFF2-40B4-BE49-F238E27FC236}">
                  <a16:creationId xmlns:a16="http://schemas.microsoft.com/office/drawing/2014/main" id="{54036AA5-F41A-4DB6-9324-22BA5880B7F9}"/>
                </a:ext>
              </a:extLst>
            </p:cNvPr>
            <p:cNvSpPr>
              <a:spLocks noChangeArrowheads="1"/>
            </p:cNvSpPr>
            <p:nvPr/>
          </p:nvSpPr>
          <p:spPr bwMode="auto">
            <a:xfrm>
              <a:off x="427" y="2047"/>
              <a:ext cx="5"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76" name="Rectangle 73">
              <a:extLst>
                <a:ext uri="{FF2B5EF4-FFF2-40B4-BE49-F238E27FC236}">
                  <a16:creationId xmlns:a16="http://schemas.microsoft.com/office/drawing/2014/main" id="{2E8C5619-A2B9-4579-86C1-ECF88B4F6DDB}"/>
                </a:ext>
              </a:extLst>
            </p:cNvPr>
            <p:cNvSpPr>
              <a:spLocks noChangeArrowheads="1"/>
            </p:cNvSpPr>
            <p:nvPr/>
          </p:nvSpPr>
          <p:spPr bwMode="auto">
            <a:xfrm>
              <a:off x="1592" y="2047"/>
              <a:ext cx="4"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77" name="Rectangle 74">
              <a:extLst>
                <a:ext uri="{FF2B5EF4-FFF2-40B4-BE49-F238E27FC236}">
                  <a16:creationId xmlns:a16="http://schemas.microsoft.com/office/drawing/2014/main" id="{F8AEB9C5-5C0F-491E-A980-8F8F6C2A6CC8}"/>
                </a:ext>
              </a:extLst>
            </p:cNvPr>
            <p:cNvSpPr>
              <a:spLocks noChangeArrowheads="1"/>
            </p:cNvSpPr>
            <p:nvPr/>
          </p:nvSpPr>
          <p:spPr bwMode="auto">
            <a:xfrm>
              <a:off x="2706" y="2047"/>
              <a:ext cx="5"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78" name="Rectangle 75">
              <a:extLst>
                <a:ext uri="{FF2B5EF4-FFF2-40B4-BE49-F238E27FC236}">
                  <a16:creationId xmlns:a16="http://schemas.microsoft.com/office/drawing/2014/main" id="{C0732CF2-6DB5-442F-952B-FA27CDDFEA7C}"/>
                </a:ext>
              </a:extLst>
            </p:cNvPr>
            <p:cNvSpPr>
              <a:spLocks noChangeArrowheads="1"/>
            </p:cNvSpPr>
            <p:nvPr/>
          </p:nvSpPr>
          <p:spPr bwMode="auto">
            <a:xfrm>
              <a:off x="3658" y="2047"/>
              <a:ext cx="5"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79" name="Rectangle 76">
              <a:extLst>
                <a:ext uri="{FF2B5EF4-FFF2-40B4-BE49-F238E27FC236}">
                  <a16:creationId xmlns:a16="http://schemas.microsoft.com/office/drawing/2014/main" id="{1AA9FDF4-85FA-46DC-B430-12CEF39D7B93}"/>
                </a:ext>
              </a:extLst>
            </p:cNvPr>
            <p:cNvSpPr>
              <a:spLocks noChangeArrowheads="1"/>
            </p:cNvSpPr>
            <p:nvPr/>
          </p:nvSpPr>
          <p:spPr bwMode="auto">
            <a:xfrm>
              <a:off x="4518" y="2047"/>
              <a:ext cx="4"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80" name="Rectangle 77">
              <a:extLst>
                <a:ext uri="{FF2B5EF4-FFF2-40B4-BE49-F238E27FC236}">
                  <a16:creationId xmlns:a16="http://schemas.microsoft.com/office/drawing/2014/main" id="{B35D8EFD-4F82-4351-9B68-27BC26925A70}"/>
                </a:ext>
              </a:extLst>
            </p:cNvPr>
            <p:cNvSpPr>
              <a:spLocks noChangeArrowheads="1"/>
            </p:cNvSpPr>
            <p:nvPr/>
          </p:nvSpPr>
          <p:spPr bwMode="auto">
            <a:xfrm>
              <a:off x="1646" y="2161"/>
              <a:ext cx="37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a:solidFill>
                    <a:srgbClr val="000000"/>
                  </a:solidFill>
                  <a:latin typeface="Arial" panose="020B0604020202020204" pitchFamily="34" charset="0"/>
                </a:rPr>
                <a:t>Release</a:t>
              </a:r>
              <a:endParaRPr lang="de-DE" altLang="en-US" sz="1800">
                <a:latin typeface="Arial" panose="020B0604020202020204" pitchFamily="34" charset="0"/>
              </a:endParaRPr>
            </a:p>
          </p:txBody>
        </p:sp>
        <p:sp>
          <p:nvSpPr>
            <p:cNvPr id="81" name="Rectangle 78">
              <a:extLst>
                <a:ext uri="{FF2B5EF4-FFF2-40B4-BE49-F238E27FC236}">
                  <a16:creationId xmlns:a16="http://schemas.microsoft.com/office/drawing/2014/main" id="{AF46A98C-3B5F-4510-9E54-0B25EB9A7388}"/>
                </a:ext>
              </a:extLst>
            </p:cNvPr>
            <p:cNvSpPr>
              <a:spLocks noChangeArrowheads="1"/>
            </p:cNvSpPr>
            <p:nvPr/>
          </p:nvSpPr>
          <p:spPr bwMode="auto">
            <a:xfrm>
              <a:off x="1966" y="2161"/>
              <a:ext cx="6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a:solidFill>
                    <a:srgbClr val="000000"/>
                  </a:solidFill>
                  <a:latin typeface="Arial" panose="020B0604020202020204" pitchFamily="34" charset="0"/>
                </a:rPr>
                <a:t> </a:t>
              </a:r>
              <a:endParaRPr lang="de-DE" altLang="en-US" sz="1800">
                <a:latin typeface="Arial" panose="020B0604020202020204" pitchFamily="34" charset="0"/>
              </a:endParaRPr>
            </a:p>
          </p:txBody>
        </p:sp>
        <p:sp>
          <p:nvSpPr>
            <p:cNvPr id="82" name="Rectangle 79">
              <a:extLst>
                <a:ext uri="{FF2B5EF4-FFF2-40B4-BE49-F238E27FC236}">
                  <a16:creationId xmlns:a16="http://schemas.microsoft.com/office/drawing/2014/main" id="{FBF832E1-0BB7-41CC-8866-182805BB97DB}"/>
                </a:ext>
              </a:extLst>
            </p:cNvPr>
            <p:cNvSpPr>
              <a:spLocks noChangeArrowheads="1"/>
            </p:cNvSpPr>
            <p:nvPr/>
          </p:nvSpPr>
          <p:spPr bwMode="auto">
            <a:xfrm>
              <a:off x="2761" y="2161"/>
              <a:ext cx="82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a:solidFill>
                    <a:srgbClr val="000000"/>
                  </a:solidFill>
                  <a:latin typeface="Arial" panose="020B0604020202020204" pitchFamily="34" charset="0"/>
                </a:rPr>
                <a:t>Request/Response</a:t>
              </a:r>
              <a:endParaRPr lang="de-DE" altLang="en-US" sz="1800">
                <a:latin typeface="Arial" panose="020B0604020202020204" pitchFamily="34" charset="0"/>
              </a:endParaRPr>
            </a:p>
          </p:txBody>
        </p:sp>
        <p:sp>
          <p:nvSpPr>
            <p:cNvPr id="83" name="Rectangle 80">
              <a:extLst>
                <a:ext uri="{FF2B5EF4-FFF2-40B4-BE49-F238E27FC236}">
                  <a16:creationId xmlns:a16="http://schemas.microsoft.com/office/drawing/2014/main" id="{2A12BE0A-3123-4A75-85E5-BFE09F7E2805}"/>
                </a:ext>
              </a:extLst>
            </p:cNvPr>
            <p:cNvSpPr>
              <a:spLocks noChangeArrowheads="1"/>
            </p:cNvSpPr>
            <p:nvPr/>
          </p:nvSpPr>
          <p:spPr bwMode="auto">
            <a:xfrm>
              <a:off x="3502" y="2161"/>
              <a:ext cx="6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a:solidFill>
                    <a:srgbClr val="000000"/>
                  </a:solidFill>
                  <a:latin typeface="Arial" panose="020B0604020202020204" pitchFamily="34" charset="0"/>
                </a:rPr>
                <a:t> </a:t>
              </a:r>
              <a:endParaRPr lang="de-DE" altLang="en-US" sz="1800">
                <a:latin typeface="Arial" panose="020B0604020202020204" pitchFamily="34" charset="0"/>
              </a:endParaRPr>
            </a:p>
          </p:txBody>
        </p:sp>
        <p:sp>
          <p:nvSpPr>
            <p:cNvPr id="84" name="Rectangle 81">
              <a:extLst>
                <a:ext uri="{FF2B5EF4-FFF2-40B4-BE49-F238E27FC236}">
                  <a16:creationId xmlns:a16="http://schemas.microsoft.com/office/drawing/2014/main" id="{0EB4C210-AEA3-4ACB-8999-DE900EEA0314}"/>
                </a:ext>
              </a:extLst>
            </p:cNvPr>
            <p:cNvSpPr>
              <a:spLocks noChangeArrowheads="1"/>
            </p:cNvSpPr>
            <p:nvPr/>
          </p:nvSpPr>
          <p:spPr bwMode="auto">
            <a:xfrm>
              <a:off x="3713" y="2161"/>
              <a:ext cx="140"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dirty="0">
                  <a:solidFill>
                    <a:srgbClr val="000000"/>
                  </a:solidFill>
                  <a:latin typeface="Arial" panose="020B0604020202020204" pitchFamily="34" charset="0"/>
                </a:rPr>
                <a:t>SMF</a:t>
              </a:r>
              <a:endParaRPr lang="de-DE" altLang="en-US" sz="1800" dirty="0">
                <a:latin typeface="Arial" panose="020B0604020202020204" pitchFamily="34" charset="0"/>
              </a:endParaRPr>
            </a:p>
          </p:txBody>
        </p:sp>
        <p:sp>
          <p:nvSpPr>
            <p:cNvPr id="86" name="Rectangle 83">
              <a:extLst>
                <a:ext uri="{FF2B5EF4-FFF2-40B4-BE49-F238E27FC236}">
                  <a16:creationId xmlns:a16="http://schemas.microsoft.com/office/drawing/2014/main" id="{7F09358C-5589-40EF-B427-50BFAA647478}"/>
                </a:ext>
              </a:extLst>
            </p:cNvPr>
            <p:cNvSpPr>
              <a:spLocks noChangeArrowheads="1"/>
            </p:cNvSpPr>
            <p:nvPr/>
          </p:nvSpPr>
          <p:spPr bwMode="auto">
            <a:xfrm>
              <a:off x="3896" y="2161"/>
              <a:ext cx="6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dirty="0">
                  <a:solidFill>
                    <a:srgbClr val="000000"/>
                  </a:solidFill>
                  <a:latin typeface="Arial" panose="020B0604020202020204" pitchFamily="34" charset="0"/>
                </a:rPr>
                <a:t> </a:t>
              </a:r>
              <a:endParaRPr lang="de-DE" altLang="en-US" sz="1800" dirty="0">
                <a:latin typeface="Arial" panose="020B0604020202020204" pitchFamily="34" charset="0"/>
              </a:endParaRPr>
            </a:p>
          </p:txBody>
        </p:sp>
        <p:sp>
          <p:nvSpPr>
            <p:cNvPr id="87" name="Rectangle 84">
              <a:extLst>
                <a:ext uri="{FF2B5EF4-FFF2-40B4-BE49-F238E27FC236}">
                  <a16:creationId xmlns:a16="http://schemas.microsoft.com/office/drawing/2014/main" id="{4E084A82-271A-4234-A489-0E8F828852C5}"/>
                </a:ext>
              </a:extLst>
            </p:cNvPr>
            <p:cNvSpPr>
              <a:spLocks noChangeArrowheads="1"/>
            </p:cNvSpPr>
            <p:nvPr/>
          </p:nvSpPr>
          <p:spPr bwMode="auto">
            <a:xfrm>
              <a:off x="427" y="2152"/>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88" name="Rectangle 85">
              <a:extLst>
                <a:ext uri="{FF2B5EF4-FFF2-40B4-BE49-F238E27FC236}">
                  <a16:creationId xmlns:a16="http://schemas.microsoft.com/office/drawing/2014/main" id="{8CC49073-B018-40B0-B689-23129F8C04F1}"/>
                </a:ext>
              </a:extLst>
            </p:cNvPr>
            <p:cNvSpPr>
              <a:spLocks noChangeArrowheads="1"/>
            </p:cNvSpPr>
            <p:nvPr/>
          </p:nvSpPr>
          <p:spPr bwMode="auto">
            <a:xfrm>
              <a:off x="1592" y="2152"/>
              <a:ext cx="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89" name="Rectangle 86">
              <a:extLst>
                <a:ext uri="{FF2B5EF4-FFF2-40B4-BE49-F238E27FC236}">
                  <a16:creationId xmlns:a16="http://schemas.microsoft.com/office/drawing/2014/main" id="{3578FC47-778A-4172-A862-B072F616A57B}"/>
                </a:ext>
              </a:extLst>
            </p:cNvPr>
            <p:cNvSpPr>
              <a:spLocks noChangeArrowheads="1"/>
            </p:cNvSpPr>
            <p:nvPr/>
          </p:nvSpPr>
          <p:spPr bwMode="auto">
            <a:xfrm>
              <a:off x="1596" y="2152"/>
              <a:ext cx="1110"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90" name="Rectangle 87">
              <a:extLst>
                <a:ext uri="{FF2B5EF4-FFF2-40B4-BE49-F238E27FC236}">
                  <a16:creationId xmlns:a16="http://schemas.microsoft.com/office/drawing/2014/main" id="{0BFE1ABB-9643-42C6-B3FF-5ED941F416B3}"/>
                </a:ext>
              </a:extLst>
            </p:cNvPr>
            <p:cNvSpPr>
              <a:spLocks noChangeArrowheads="1"/>
            </p:cNvSpPr>
            <p:nvPr/>
          </p:nvSpPr>
          <p:spPr bwMode="auto">
            <a:xfrm>
              <a:off x="2706" y="2152"/>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91" name="Rectangle 88">
              <a:extLst>
                <a:ext uri="{FF2B5EF4-FFF2-40B4-BE49-F238E27FC236}">
                  <a16:creationId xmlns:a16="http://schemas.microsoft.com/office/drawing/2014/main" id="{F89BE45B-EB22-4C4C-9621-030116B6DCB9}"/>
                </a:ext>
              </a:extLst>
            </p:cNvPr>
            <p:cNvSpPr>
              <a:spLocks noChangeArrowheads="1"/>
            </p:cNvSpPr>
            <p:nvPr/>
          </p:nvSpPr>
          <p:spPr bwMode="auto">
            <a:xfrm>
              <a:off x="2711" y="2152"/>
              <a:ext cx="94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92" name="Rectangle 89">
              <a:extLst>
                <a:ext uri="{FF2B5EF4-FFF2-40B4-BE49-F238E27FC236}">
                  <a16:creationId xmlns:a16="http://schemas.microsoft.com/office/drawing/2014/main" id="{CEC38827-12C0-4571-B357-361B799708E8}"/>
                </a:ext>
              </a:extLst>
            </p:cNvPr>
            <p:cNvSpPr>
              <a:spLocks noChangeArrowheads="1"/>
            </p:cNvSpPr>
            <p:nvPr/>
          </p:nvSpPr>
          <p:spPr bwMode="auto">
            <a:xfrm>
              <a:off x="3658" y="2152"/>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93" name="Rectangle 90">
              <a:extLst>
                <a:ext uri="{FF2B5EF4-FFF2-40B4-BE49-F238E27FC236}">
                  <a16:creationId xmlns:a16="http://schemas.microsoft.com/office/drawing/2014/main" id="{7EB89A73-9321-41CE-96A3-BAF13590BBE6}"/>
                </a:ext>
              </a:extLst>
            </p:cNvPr>
            <p:cNvSpPr>
              <a:spLocks noChangeArrowheads="1"/>
            </p:cNvSpPr>
            <p:nvPr/>
          </p:nvSpPr>
          <p:spPr bwMode="auto">
            <a:xfrm>
              <a:off x="3663" y="2152"/>
              <a:ext cx="8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94" name="Rectangle 91">
              <a:extLst>
                <a:ext uri="{FF2B5EF4-FFF2-40B4-BE49-F238E27FC236}">
                  <a16:creationId xmlns:a16="http://schemas.microsoft.com/office/drawing/2014/main" id="{3AB5664A-EB22-42CB-AACF-B6A6F3A5C2A3}"/>
                </a:ext>
              </a:extLst>
            </p:cNvPr>
            <p:cNvSpPr>
              <a:spLocks noChangeArrowheads="1"/>
            </p:cNvSpPr>
            <p:nvPr/>
          </p:nvSpPr>
          <p:spPr bwMode="auto">
            <a:xfrm>
              <a:off x="4518" y="2152"/>
              <a:ext cx="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95" name="Rectangle 92">
              <a:extLst>
                <a:ext uri="{FF2B5EF4-FFF2-40B4-BE49-F238E27FC236}">
                  <a16:creationId xmlns:a16="http://schemas.microsoft.com/office/drawing/2014/main" id="{74920F67-4635-41F1-BD8F-42B002509CEB}"/>
                </a:ext>
              </a:extLst>
            </p:cNvPr>
            <p:cNvSpPr>
              <a:spLocks noChangeArrowheads="1"/>
            </p:cNvSpPr>
            <p:nvPr/>
          </p:nvSpPr>
          <p:spPr bwMode="auto">
            <a:xfrm>
              <a:off x="427" y="2157"/>
              <a:ext cx="5"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96" name="Rectangle 93">
              <a:extLst>
                <a:ext uri="{FF2B5EF4-FFF2-40B4-BE49-F238E27FC236}">
                  <a16:creationId xmlns:a16="http://schemas.microsoft.com/office/drawing/2014/main" id="{87FC7DBB-C23E-43C4-97EF-0FB899144493}"/>
                </a:ext>
              </a:extLst>
            </p:cNvPr>
            <p:cNvSpPr>
              <a:spLocks noChangeArrowheads="1"/>
            </p:cNvSpPr>
            <p:nvPr/>
          </p:nvSpPr>
          <p:spPr bwMode="auto">
            <a:xfrm>
              <a:off x="1592" y="2157"/>
              <a:ext cx="4"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97" name="Rectangle 94">
              <a:extLst>
                <a:ext uri="{FF2B5EF4-FFF2-40B4-BE49-F238E27FC236}">
                  <a16:creationId xmlns:a16="http://schemas.microsoft.com/office/drawing/2014/main" id="{D5326716-42B4-4CA9-97AE-C33367B4938B}"/>
                </a:ext>
              </a:extLst>
            </p:cNvPr>
            <p:cNvSpPr>
              <a:spLocks noChangeArrowheads="1"/>
            </p:cNvSpPr>
            <p:nvPr/>
          </p:nvSpPr>
          <p:spPr bwMode="auto">
            <a:xfrm>
              <a:off x="2706" y="2157"/>
              <a:ext cx="5"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98" name="Rectangle 95">
              <a:extLst>
                <a:ext uri="{FF2B5EF4-FFF2-40B4-BE49-F238E27FC236}">
                  <a16:creationId xmlns:a16="http://schemas.microsoft.com/office/drawing/2014/main" id="{226DA7F9-60D4-4B12-9202-FDA3842A0DEA}"/>
                </a:ext>
              </a:extLst>
            </p:cNvPr>
            <p:cNvSpPr>
              <a:spLocks noChangeArrowheads="1"/>
            </p:cNvSpPr>
            <p:nvPr/>
          </p:nvSpPr>
          <p:spPr bwMode="auto">
            <a:xfrm>
              <a:off x="3658" y="2157"/>
              <a:ext cx="5"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99" name="Rectangle 96">
              <a:extLst>
                <a:ext uri="{FF2B5EF4-FFF2-40B4-BE49-F238E27FC236}">
                  <a16:creationId xmlns:a16="http://schemas.microsoft.com/office/drawing/2014/main" id="{F41F23CC-8808-42E3-9D97-2DC7D72B7E04}"/>
                </a:ext>
              </a:extLst>
            </p:cNvPr>
            <p:cNvSpPr>
              <a:spLocks noChangeArrowheads="1"/>
            </p:cNvSpPr>
            <p:nvPr/>
          </p:nvSpPr>
          <p:spPr bwMode="auto">
            <a:xfrm>
              <a:off x="4518" y="2157"/>
              <a:ext cx="4"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00" name="Rectangle 97">
              <a:extLst>
                <a:ext uri="{FF2B5EF4-FFF2-40B4-BE49-F238E27FC236}">
                  <a16:creationId xmlns:a16="http://schemas.microsoft.com/office/drawing/2014/main" id="{8AB66D61-6ED3-4B2B-A380-F21E559C675A}"/>
                </a:ext>
              </a:extLst>
            </p:cNvPr>
            <p:cNvSpPr>
              <a:spLocks noChangeArrowheads="1"/>
            </p:cNvSpPr>
            <p:nvPr/>
          </p:nvSpPr>
          <p:spPr bwMode="auto">
            <a:xfrm>
              <a:off x="1646" y="2271"/>
              <a:ext cx="275"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a:solidFill>
                    <a:srgbClr val="000000"/>
                  </a:solidFill>
                  <a:latin typeface="Arial" panose="020B0604020202020204" pitchFamily="34" charset="0"/>
                </a:rPr>
                <a:t>Notify</a:t>
              </a:r>
              <a:endParaRPr lang="de-DE" altLang="en-US" sz="1800">
                <a:latin typeface="Arial" panose="020B0604020202020204" pitchFamily="34" charset="0"/>
              </a:endParaRPr>
            </a:p>
          </p:txBody>
        </p:sp>
        <p:sp>
          <p:nvSpPr>
            <p:cNvPr id="101" name="Rectangle 98">
              <a:extLst>
                <a:ext uri="{FF2B5EF4-FFF2-40B4-BE49-F238E27FC236}">
                  <a16:creationId xmlns:a16="http://schemas.microsoft.com/office/drawing/2014/main" id="{83F6AE0C-8329-43FF-AA8A-690B17C876CF}"/>
                </a:ext>
              </a:extLst>
            </p:cNvPr>
            <p:cNvSpPr>
              <a:spLocks noChangeArrowheads="1"/>
            </p:cNvSpPr>
            <p:nvPr/>
          </p:nvSpPr>
          <p:spPr bwMode="auto">
            <a:xfrm>
              <a:off x="1869" y="2271"/>
              <a:ext cx="6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a:solidFill>
                    <a:srgbClr val="000000"/>
                  </a:solidFill>
                  <a:latin typeface="Arial" panose="020B0604020202020204" pitchFamily="34" charset="0"/>
                </a:rPr>
                <a:t> </a:t>
              </a:r>
              <a:endParaRPr lang="de-DE" altLang="en-US" sz="1800">
                <a:latin typeface="Arial" panose="020B0604020202020204" pitchFamily="34" charset="0"/>
              </a:endParaRPr>
            </a:p>
          </p:txBody>
        </p:sp>
        <p:sp>
          <p:nvSpPr>
            <p:cNvPr id="102" name="Rectangle 99">
              <a:extLst>
                <a:ext uri="{FF2B5EF4-FFF2-40B4-BE49-F238E27FC236}">
                  <a16:creationId xmlns:a16="http://schemas.microsoft.com/office/drawing/2014/main" id="{5C95C28A-4BB7-48A6-84D0-636CC9FAE775}"/>
                </a:ext>
              </a:extLst>
            </p:cNvPr>
            <p:cNvSpPr>
              <a:spLocks noChangeArrowheads="1"/>
            </p:cNvSpPr>
            <p:nvPr/>
          </p:nvSpPr>
          <p:spPr bwMode="auto">
            <a:xfrm>
              <a:off x="2761" y="2271"/>
              <a:ext cx="275"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a:solidFill>
                    <a:srgbClr val="000000"/>
                  </a:solidFill>
                  <a:latin typeface="Arial" panose="020B0604020202020204" pitchFamily="34" charset="0"/>
                </a:rPr>
                <a:t>Notify</a:t>
              </a:r>
              <a:endParaRPr lang="de-DE" altLang="en-US" sz="1800">
                <a:latin typeface="Arial" panose="020B0604020202020204" pitchFamily="34" charset="0"/>
              </a:endParaRPr>
            </a:p>
          </p:txBody>
        </p:sp>
        <p:sp>
          <p:nvSpPr>
            <p:cNvPr id="103" name="Rectangle 100">
              <a:extLst>
                <a:ext uri="{FF2B5EF4-FFF2-40B4-BE49-F238E27FC236}">
                  <a16:creationId xmlns:a16="http://schemas.microsoft.com/office/drawing/2014/main" id="{B5B05147-17A4-4883-A627-F4BC7952ACDB}"/>
                </a:ext>
              </a:extLst>
            </p:cNvPr>
            <p:cNvSpPr>
              <a:spLocks noChangeArrowheads="1"/>
            </p:cNvSpPr>
            <p:nvPr/>
          </p:nvSpPr>
          <p:spPr bwMode="auto">
            <a:xfrm>
              <a:off x="2984" y="2271"/>
              <a:ext cx="6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a:solidFill>
                    <a:srgbClr val="000000"/>
                  </a:solidFill>
                  <a:latin typeface="Arial" panose="020B0604020202020204" pitchFamily="34" charset="0"/>
                </a:rPr>
                <a:t> </a:t>
              </a:r>
              <a:endParaRPr lang="de-DE" altLang="en-US" sz="1800">
                <a:latin typeface="Arial" panose="020B0604020202020204" pitchFamily="34" charset="0"/>
              </a:endParaRPr>
            </a:p>
          </p:txBody>
        </p:sp>
        <p:sp>
          <p:nvSpPr>
            <p:cNvPr id="104" name="Rectangle 101">
              <a:extLst>
                <a:ext uri="{FF2B5EF4-FFF2-40B4-BE49-F238E27FC236}">
                  <a16:creationId xmlns:a16="http://schemas.microsoft.com/office/drawing/2014/main" id="{A8329DC6-BAF7-49AC-95F4-28D50F1934B4}"/>
                </a:ext>
              </a:extLst>
            </p:cNvPr>
            <p:cNvSpPr>
              <a:spLocks noChangeArrowheads="1"/>
            </p:cNvSpPr>
            <p:nvPr/>
          </p:nvSpPr>
          <p:spPr bwMode="auto">
            <a:xfrm>
              <a:off x="3713" y="2271"/>
              <a:ext cx="235"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a:solidFill>
                    <a:srgbClr val="000000"/>
                  </a:solidFill>
                  <a:latin typeface="Arial" panose="020B0604020202020204" pitchFamily="34" charset="0"/>
                </a:rPr>
                <a:t>SMF</a:t>
              </a:r>
              <a:endParaRPr lang="de-DE" altLang="en-US" sz="1800">
                <a:latin typeface="Arial" panose="020B0604020202020204" pitchFamily="34" charset="0"/>
              </a:endParaRPr>
            </a:p>
          </p:txBody>
        </p:sp>
        <p:sp>
          <p:nvSpPr>
            <p:cNvPr id="105" name="Rectangle 102">
              <a:extLst>
                <a:ext uri="{FF2B5EF4-FFF2-40B4-BE49-F238E27FC236}">
                  <a16:creationId xmlns:a16="http://schemas.microsoft.com/office/drawing/2014/main" id="{A7EB39E5-E2C5-4092-80C2-5E67C06641E3}"/>
                </a:ext>
              </a:extLst>
            </p:cNvPr>
            <p:cNvSpPr>
              <a:spLocks noChangeArrowheads="1"/>
            </p:cNvSpPr>
            <p:nvPr/>
          </p:nvSpPr>
          <p:spPr bwMode="auto">
            <a:xfrm>
              <a:off x="3896" y="2271"/>
              <a:ext cx="6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100">
                  <a:solidFill>
                    <a:srgbClr val="000000"/>
                  </a:solidFill>
                  <a:latin typeface="Arial" panose="020B0604020202020204" pitchFamily="34" charset="0"/>
                </a:rPr>
                <a:t> </a:t>
              </a:r>
              <a:endParaRPr lang="de-DE" altLang="en-US" sz="1800">
                <a:latin typeface="Arial" panose="020B0604020202020204" pitchFamily="34" charset="0"/>
              </a:endParaRPr>
            </a:p>
          </p:txBody>
        </p:sp>
        <p:sp>
          <p:nvSpPr>
            <p:cNvPr id="106" name="Rectangle 103">
              <a:extLst>
                <a:ext uri="{FF2B5EF4-FFF2-40B4-BE49-F238E27FC236}">
                  <a16:creationId xmlns:a16="http://schemas.microsoft.com/office/drawing/2014/main" id="{57E63ECD-39A7-4C1B-BBAF-EAB1B5822858}"/>
                </a:ext>
              </a:extLst>
            </p:cNvPr>
            <p:cNvSpPr>
              <a:spLocks noChangeArrowheads="1"/>
            </p:cNvSpPr>
            <p:nvPr/>
          </p:nvSpPr>
          <p:spPr bwMode="auto">
            <a:xfrm>
              <a:off x="427" y="2262"/>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07" name="Rectangle 104">
              <a:extLst>
                <a:ext uri="{FF2B5EF4-FFF2-40B4-BE49-F238E27FC236}">
                  <a16:creationId xmlns:a16="http://schemas.microsoft.com/office/drawing/2014/main" id="{EE469A3D-E121-48B2-9071-F806AC5A9A8F}"/>
                </a:ext>
              </a:extLst>
            </p:cNvPr>
            <p:cNvSpPr>
              <a:spLocks noChangeArrowheads="1"/>
            </p:cNvSpPr>
            <p:nvPr/>
          </p:nvSpPr>
          <p:spPr bwMode="auto">
            <a:xfrm>
              <a:off x="1592" y="2262"/>
              <a:ext cx="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08" name="Rectangle 105">
              <a:extLst>
                <a:ext uri="{FF2B5EF4-FFF2-40B4-BE49-F238E27FC236}">
                  <a16:creationId xmlns:a16="http://schemas.microsoft.com/office/drawing/2014/main" id="{FC232520-8E09-478C-844E-D5A0C8C5E4D0}"/>
                </a:ext>
              </a:extLst>
            </p:cNvPr>
            <p:cNvSpPr>
              <a:spLocks noChangeArrowheads="1"/>
            </p:cNvSpPr>
            <p:nvPr/>
          </p:nvSpPr>
          <p:spPr bwMode="auto">
            <a:xfrm>
              <a:off x="1596" y="2262"/>
              <a:ext cx="1110"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09" name="Rectangle 106">
              <a:extLst>
                <a:ext uri="{FF2B5EF4-FFF2-40B4-BE49-F238E27FC236}">
                  <a16:creationId xmlns:a16="http://schemas.microsoft.com/office/drawing/2014/main" id="{8254047D-F449-4FCC-8CC5-BD5B6886B2CA}"/>
                </a:ext>
              </a:extLst>
            </p:cNvPr>
            <p:cNvSpPr>
              <a:spLocks noChangeArrowheads="1"/>
            </p:cNvSpPr>
            <p:nvPr/>
          </p:nvSpPr>
          <p:spPr bwMode="auto">
            <a:xfrm>
              <a:off x="2706" y="2262"/>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10" name="Rectangle 107">
              <a:extLst>
                <a:ext uri="{FF2B5EF4-FFF2-40B4-BE49-F238E27FC236}">
                  <a16:creationId xmlns:a16="http://schemas.microsoft.com/office/drawing/2014/main" id="{49B6BF99-D116-4C66-AF82-131FBA816383}"/>
                </a:ext>
              </a:extLst>
            </p:cNvPr>
            <p:cNvSpPr>
              <a:spLocks noChangeArrowheads="1"/>
            </p:cNvSpPr>
            <p:nvPr/>
          </p:nvSpPr>
          <p:spPr bwMode="auto">
            <a:xfrm>
              <a:off x="2711" y="2262"/>
              <a:ext cx="94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11" name="Rectangle 108">
              <a:extLst>
                <a:ext uri="{FF2B5EF4-FFF2-40B4-BE49-F238E27FC236}">
                  <a16:creationId xmlns:a16="http://schemas.microsoft.com/office/drawing/2014/main" id="{40818F42-625D-416A-93A9-70FA14CC592F}"/>
                </a:ext>
              </a:extLst>
            </p:cNvPr>
            <p:cNvSpPr>
              <a:spLocks noChangeArrowheads="1"/>
            </p:cNvSpPr>
            <p:nvPr/>
          </p:nvSpPr>
          <p:spPr bwMode="auto">
            <a:xfrm>
              <a:off x="3658" y="2262"/>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12" name="Rectangle 109">
              <a:extLst>
                <a:ext uri="{FF2B5EF4-FFF2-40B4-BE49-F238E27FC236}">
                  <a16:creationId xmlns:a16="http://schemas.microsoft.com/office/drawing/2014/main" id="{A76F35D6-3CEB-4F3A-9D3A-1379B3ADD009}"/>
                </a:ext>
              </a:extLst>
            </p:cNvPr>
            <p:cNvSpPr>
              <a:spLocks noChangeArrowheads="1"/>
            </p:cNvSpPr>
            <p:nvPr/>
          </p:nvSpPr>
          <p:spPr bwMode="auto">
            <a:xfrm>
              <a:off x="3663" y="2262"/>
              <a:ext cx="8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13" name="Rectangle 110">
              <a:extLst>
                <a:ext uri="{FF2B5EF4-FFF2-40B4-BE49-F238E27FC236}">
                  <a16:creationId xmlns:a16="http://schemas.microsoft.com/office/drawing/2014/main" id="{AA34753E-2FC9-4F7E-B153-1B38D97F1AAC}"/>
                </a:ext>
              </a:extLst>
            </p:cNvPr>
            <p:cNvSpPr>
              <a:spLocks noChangeArrowheads="1"/>
            </p:cNvSpPr>
            <p:nvPr/>
          </p:nvSpPr>
          <p:spPr bwMode="auto">
            <a:xfrm>
              <a:off x="4518" y="2262"/>
              <a:ext cx="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14" name="Rectangle 111">
              <a:extLst>
                <a:ext uri="{FF2B5EF4-FFF2-40B4-BE49-F238E27FC236}">
                  <a16:creationId xmlns:a16="http://schemas.microsoft.com/office/drawing/2014/main" id="{B7762DDF-D7A2-4537-9867-74BF7824BF77}"/>
                </a:ext>
              </a:extLst>
            </p:cNvPr>
            <p:cNvSpPr>
              <a:spLocks noChangeArrowheads="1"/>
            </p:cNvSpPr>
            <p:nvPr/>
          </p:nvSpPr>
          <p:spPr bwMode="auto">
            <a:xfrm>
              <a:off x="427" y="2267"/>
              <a:ext cx="5"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15" name="Rectangle 112">
              <a:extLst>
                <a:ext uri="{FF2B5EF4-FFF2-40B4-BE49-F238E27FC236}">
                  <a16:creationId xmlns:a16="http://schemas.microsoft.com/office/drawing/2014/main" id="{40F95145-1627-4748-8568-97BA3D7166AF}"/>
                </a:ext>
              </a:extLst>
            </p:cNvPr>
            <p:cNvSpPr>
              <a:spLocks noChangeArrowheads="1"/>
            </p:cNvSpPr>
            <p:nvPr/>
          </p:nvSpPr>
          <p:spPr bwMode="auto">
            <a:xfrm>
              <a:off x="427" y="2371"/>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16" name="Rectangle 113">
              <a:extLst>
                <a:ext uri="{FF2B5EF4-FFF2-40B4-BE49-F238E27FC236}">
                  <a16:creationId xmlns:a16="http://schemas.microsoft.com/office/drawing/2014/main" id="{D7EA3A35-3DE3-42F7-9977-88217ABD07E9}"/>
                </a:ext>
              </a:extLst>
            </p:cNvPr>
            <p:cNvSpPr>
              <a:spLocks noChangeArrowheads="1"/>
            </p:cNvSpPr>
            <p:nvPr/>
          </p:nvSpPr>
          <p:spPr bwMode="auto">
            <a:xfrm>
              <a:off x="427" y="2371"/>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17" name="Rectangle 114">
              <a:extLst>
                <a:ext uri="{FF2B5EF4-FFF2-40B4-BE49-F238E27FC236}">
                  <a16:creationId xmlns:a16="http://schemas.microsoft.com/office/drawing/2014/main" id="{6D2747E8-A715-4F1D-ABFB-AEE406CAAFD8}"/>
                </a:ext>
              </a:extLst>
            </p:cNvPr>
            <p:cNvSpPr>
              <a:spLocks noChangeArrowheads="1"/>
            </p:cNvSpPr>
            <p:nvPr/>
          </p:nvSpPr>
          <p:spPr bwMode="auto">
            <a:xfrm>
              <a:off x="432" y="2371"/>
              <a:ext cx="1160"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18" name="Rectangle 115">
              <a:extLst>
                <a:ext uri="{FF2B5EF4-FFF2-40B4-BE49-F238E27FC236}">
                  <a16:creationId xmlns:a16="http://schemas.microsoft.com/office/drawing/2014/main" id="{210D7EB0-90E4-4E8F-ACA1-A6902DAC3140}"/>
                </a:ext>
              </a:extLst>
            </p:cNvPr>
            <p:cNvSpPr>
              <a:spLocks noChangeArrowheads="1"/>
            </p:cNvSpPr>
            <p:nvPr/>
          </p:nvSpPr>
          <p:spPr bwMode="auto">
            <a:xfrm>
              <a:off x="1592" y="2267"/>
              <a:ext cx="4"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19" name="Rectangle 116">
              <a:extLst>
                <a:ext uri="{FF2B5EF4-FFF2-40B4-BE49-F238E27FC236}">
                  <a16:creationId xmlns:a16="http://schemas.microsoft.com/office/drawing/2014/main" id="{CF214D72-865D-4A67-A86D-C399FD095F0E}"/>
                </a:ext>
              </a:extLst>
            </p:cNvPr>
            <p:cNvSpPr>
              <a:spLocks noChangeArrowheads="1"/>
            </p:cNvSpPr>
            <p:nvPr/>
          </p:nvSpPr>
          <p:spPr bwMode="auto">
            <a:xfrm>
              <a:off x="1592" y="2371"/>
              <a:ext cx="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20" name="Rectangle 117">
              <a:extLst>
                <a:ext uri="{FF2B5EF4-FFF2-40B4-BE49-F238E27FC236}">
                  <a16:creationId xmlns:a16="http://schemas.microsoft.com/office/drawing/2014/main" id="{816AFEA9-A9FF-4FED-A320-DC5EF7E9EFCE}"/>
                </a:ext>
              </a:extLst>
            </p:cNvPr>
            <p:cNvSpPr>
              <a:spLocks noChangeArrowheads="1"/>
            </p:cNvSpPr>
            <p:nvPr/>
          </p:nvSpPr>
          <p:spPr bwMode="auto">
            <a:xfrm>
              <a:off x="1596" y="2371"/>
              <a:ext cx="1110"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21" name="Rectangle 118">
              <a:extLst>
                <a:ext uri="{FF2B5EF4-FFF2-40B4-BE49-F238E27FC236}">
                  <a16:creationId xmlns:a16="http://schemas.microsoft.com/office/drawing/2014/main" id="{D07ACF01-0E1C-4095-A5D6-9410C3ACC8F0}"/>
                </a:ext>
              </a:extLst>
            </p:cNvPr>
            <p:cNvSpPr>
              <a:spLocks noChangeArrowheads="1"/>
            </p:cNvSpPr>
            <p:nvPr/>
          </p:nvSpPr>
          <p:spPr bwMode="auto">
            <a:xfrm>
              <a:off x="2706" y="2267"/>
              <a:ext cx="5"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22" name="Rectangle 119">
              <a:extLst>
                <a:ext uri="{FF2B5EF4-FFF2-40B4-BE49-F238E27FC236}">
                  <a16:creationId xmlns:a16="http://schemas.microsoft.com/office/drawing/2014/main" id="{C21D605A-EE96-46A5-9919-B27AA005AC3E}"/>
                </a:ext>
              </a:extLst>
            </p:cNvPr>
            <p:cNvSpPr>
              <a:spLocks noChangeArrowheads="1"/>
            </p:cNvSpPr>
            <p:nvPr/>
          </p:nvSpPr>
          <p:spPr bwMode="auto">
            <a:xfrm>
              <a:off x="2706" y="2371"/>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23" name="Rectangle 120">
              <a:extLst>
                <a:ext uri="{FF2B5EF4-FFF2-40B4-BE49-F238E27FC236}">
                  <a16:creationId xmlns:a16="http://schemas.microsoft.com/office/drawing/2014/main" id="{A8C2D1D8-BB83-4CA5-B1AA-ABAED7464537}"/>
                </a:ext>
              </a:extLst>
            </p:cNvPr>
            <p:cNvSpPr>
              <a:spLocks noChangeArrowheads="1"/>
            </p:cNvSpPr>
            <p:nvPr/>
          </p:nvSpPr>
          <p:spPr bwMode="auto">
            <a:xfrm>
              <a:off x="2711" y="2371"/>
              <a:ext cx="94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24" name="Rectangle 121">
              <a:extLst>
                <a:ext uri="{FF2B5EF4-FFF2-40B4-BE49-F238E27FC236}">
                  <a16:creationId xmlns:a16="http://schemas.microsoft.com/office/drawing/2014/main" id="{66A1C54B-629C-4C58-A809-B3BC2B194654}"/>
                </a:ext>
              </a:extLst>
            </p:cNvPr>
            <p:cNvSpPr>
              <a:spLocks noChangeArrowheads="1"/>
            </p:cNvSpPr>
            <p:nvPr/>
          </p:nvSpPr>
          <p:spPr bwMode="auto">
            <a:xfrm>
              <a:off x="3658" y="2267"/>
              <a:ext cx="5"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25" name="Rectangle 122">
              <a:extLst>
                <a:ext uri="{FF2B5EF4-FFF2-40B4-BE49-F238E27FC236}">
                  <a16:creationId xmlns:a16="http://schemas.microsoft.com/office/drawing/2014/main" id="{C650C6D0-B8D3-48B8-8B1E-9D7BB41158D0}"/>
                </a:ext>
              </a:extLst>
            </p:cNvPr>
            <p:cNvSpPr>
              <a:spLocks noChangeArrowheads="1"/>
            </p:cNvSpPr>
            <p:nvPr/>
          </p:nvSpPr>
          <p:spPr bwMode="auto">
            <a:xfrm>
              <a:off x="3658" y="2371"/>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26" name="Rectangle 123">
              <a:extLst>
                <a:ext uri="{FF2B5EF4-FFF2-40B4-BE49-F238E27FC236}">
                  <a16:creationId xmlns:a16="http://schemas.microsoft.com/office/drawing/2014/main" id="{27EA88B4-E7D1-4E43-A851-D215FABA1551}"/>
                </a:ext>
              </a:extLst>
            </p:cNvPr>
            <p:cNvSpPr>
              <a:spLocks noChangeArrowheads="1"/>
            </p:cNvSpPr>
            <p:nvPr/>
          </p:nvSpPr>
          <p:spPr bwMode="auto">
            <a:xfrm>
              <a:off x="3663" y="2371"/>
              <a:ext cx="8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27" name="Rectangle 124">
              <a:extLst>
                <a:ext uri="{FF2B5EF4-FFF2-40B4-BE49-F238E27FC236}">
                  <a16:creationId xmlns:a16="http://schemas.microsoft.com/office/drawing/2014/main" id="{DD62FCA0-D7CC-4AD9-8D41-E8E178B4C08F}"/>
                </a:ext>
              </a:extLst>
            </p:cNvPr>
            <p:cNvSpPr>
              <a:spLocks noChangeArrowheads="1"/>
            </p:cNvSpPr>
            <p:nvPr/>
          </p:nvSpPr>
          <p:spPr bwMode="auto">
            <a:xfrm>
              <a:off x="4518" y="2267"/>
              <a:ext cx="4"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28" name="Rectangle 125">
              <a:extLst>
                <a:ext uri="{FF2B5EF4-FFF2-40B4-BE49-F238E27FC236}">
                  <a16:creationId xmlns:a16="http://schemas.microsoft.com/office/drawing/2014/main" id="{F50DE928-4FE3-48E2-A6BC-4622AADB4770}"/>
                </a:ext>
              </a:extLst>
            </p:cNvPr>
            <p:cNvSpPr>
              <a:spLocks noChangeArrowheads="1"/>
            </p:cNvSpPr>
            <p:nvPr/>
          </p:nvSpPr>
          <p:spPr bwMode="auto">
            <a:xfrm>
              <a:off x="4518" y="2371"/>
              <a:ext cx="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29" name="Rectangle 126">
              <a:extLst>
                <a:ext uri="{FF2B5EF4-FFF2-40B4-BE49-F238E27FC236}">
                  <a16:creationId xmlns:a16="http://schemas.microsoft.com/office/drawing/2014/main" id="{3AD1F53F-DE6D-4C2B-A500-4E2D62352E2A}"/>
                </a:ext>
              </a:extLst>
            </p:cNvPr>
            <p:cNvSpPr>
              <a:spLocks noChangeArrowheads="1"/>
            </p:cNvSpPr>
            <p:nvPr/>
          </p:nvSpPr>
          <p:spPr bwMode="auto">
            <a:xfrm>
              <a:off x="4518" y="2371"/>
              <a:ext cx="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30" name="Rectangle 127">
              <a:extLst>
                <a:ext uri="{FF2B5EF4-FFF2-40B4-BE49-F238E27FC236}">
                  <a16:creationId xmlns:a16="http://schemas.microsoft.com/office/drawing/2014/main" id="{686098EE-6321-4D4B-B7BE-A413EAF9F453}"/>
                </a:ext>
              </a:extLst>
            </p:cNvPr>
            <p:cNvSpPr>
              <a:spLocks noChangeArrowheads="1"/>
            </p:cNvSpPr>
            <p:nvPr/>
          </p:nvSpPr>
          <p:spPr bwMode="auto">
            <a:xfrm>
              <a:off x="482" y="2380"/>
              <a:ext cx="65"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750"/>
                </a:spcBef>
                <a:buBlip>
                  <a:blip r:embed="rId3"/>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en-US" sz="1300">
                  <a:solidFill>
                    <a:srgbClr val="000000"/>
                  </a:solidFill>
                  <a:latin typeface="Times New Roman" panose="02020603050405020304" pitchFamily="18" charset="0"/>
                </a:rPr>
                <a:t> </a:t>
              </a:r>
              <a:endParaRPr lang="de-DE" altLang="en-US" sz="1800">
                <a:latin typeface="Arial" panose="020B0604020202020204" pitchFamily="34" charset="0"/>
              </a:endParaRPr>
            </a:p>
          </p:txBody>
        </p:sp>
      </p:grpSp>
      <p:sp>
        <p:nvSpPr>
          <p:cNvPr id="131" name="AutoShape 134">
            <a:extLst>
              <a:ext uri="{FF2B5EF4-FFF2-40B4-BE49-F238E27FC236}">
                <a16:creationId xmlns:a16="http://schemas.microsoft.com/office/drawing/2014/main" id="{0E053962-D9BA-2C47-B492-19424657C3A5}"/>
              </a:ext>
            </a:extLst>
          </p:cNvPr>
          <p:cNvSpPr>
            <a:spLocks noChangeArrowheads="1"/>
          </p:cNvSpPr>
          <p:nvPr/>
        </p:nvSpPr>
        <p:spPr bwMode="auto">
          <a:xfrm>
            <a:off x="10576034" y="6160394"/>
            <a:ext cx="1895475" cy="228600"/>
          </a:xfrm>
          <a:prstGeom prst="flowChartTerminator">
            <a:avLst/>
          </a:prstGeom>
          <a:noFill/>
          <a:ln>
            <a:noFill/>
          </a:ln>
        </p:spPr>
        <p:txBody>
          <a:bodyPr wrap="none" lIns="36000" tIns="36000" rIns="36000" bIns="36000" anchor="ctr"/>
          <a:lstStyle/>
          <a:p>
            <a:pPr defTabSz="762000">
              <a:spcBef>
                <a:spcPct val="15000"/>
              </a:spcBef>
              <a:spcAft>
                <a:spcPct val="15000"/>
              </a:spcAft>
            </a:pPr>
            <a:r>
              <a:rPr lang="en-US" altLang="en-US" sz="1000" dirty="0">
                <a:latin typeface="Arial" panose="020B0604020202020204" pitchFamily="34" charset="0"/>
              </a:rPr>
              <a:t>Source: TS 32.255</a:t>
            </a:r>
          </a:p>
        </p:txBody>
      </p:sp>
    </p:spTree>
    <p:extLst>
      <p:ext uri="{BB962C8B-B14F-4D97-AF65-F5344CB8AC3E}">
        <p14:creationId xmlns:p14="http://schemas.microsoft.com/office/powerpoint/2010/main" val="7201337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F6E561F-DB89-4F72-B509-66B28C7FDC08}"/>
              </a:ext>
            </a:extLst>
          </p:cNvPr>
          <p:cNvSpPr/>
          <p:nvPr/>
        </p:nvSpPr>
        <p:spPr>
          <a:xfrm>
            <a:off x="0" y="1372187"/>
            <a:ext cx="11722762" cy="4956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04B58AF7-B523-4152-A546-BCD9A7A89D6B}"/>
              </a:ext>
            </a:extLst>
          </p:cNvPr>
          <p:cNvSpPr>
            <a:spLocks noGrp="1"/>
          </p:cNvSpPr>
          <p:nvPr>
            <p:ph type="title"/>
          </p:nvPr>
        </p:nvSpPr>
        <p:spPr/>
        <p:txBody>
          <a:bodyPr/>
          <a:lstStyle/>
          <a:p>
            <a:r>
              <a:rPr lang="en-US" dirty="0">
                <a:solidFill>
                  <a:srgbClr val="FF0000"/>
                </a:solidFill>
              </a:rPr>
              <a:t>Nchf Interface Definition (Stage 3)</a:t>
            </a:r>
            <a:br>
              <a:rPr lang="en-US" dirty="0">
                <a:solidFill>
                  <a:srgbClr val="FF0000"/>
                </a:solidFill>
              </a:rPr>
            </a:br>
            <a:r>
              <a:rPr lang="en-US" sz="3200" dirty="0">
                <a:solidFill>
                  <a:srgbClr val="999999"/>
                </a:solidFill>
              </a:rPr>
              <a:t>Service Operation</a:t>
            </a:r>
            <a:endParaRPr lang="fr-FR" sz="3200" dirty="0">
              <a:solidFill>
                <a:srgbClr val="999999"/>
              </a:solidFill>
            </a:endParaRPr>
          </a:p>
        </p:txBody>
      </p:sp>
      <p:sp>
        <p:nvSpPr>
          <p:cNvPr id="5" name="Text Placeholder 3">
            <a:extLst>
              <a:ext uri="{FF2B5EF4-FFF2-40B4-BE49-F238E27FC236}">
                <a16:creationId xmlns:a16="http://schemas.microsoft.com/office/drawing/2014/main" id="{7BEFBF16-B1A0-4928-83FF-66A2FAD158F0}"/>
              </a:ext>
            </a:extLst>
          </p:cNvPr>
          <p:cNvSpPr txBox="1">
            <a:spLocks/>
          </p:cNvSpPr>
          <p:nvPr/>
        </p:nvSpPr>
        <p:spPr>
          <a:xfrm>
            <a:off x="609759" y="1319634"/>
            <a:ext cx="10875507" cy="1878013"/>
          </a:xfrm>
          <a:prstGeom prst="rect">
            <a:avLst/>
          </a:prstGeom>
        </p:spPr>
        <p:txBody>
          <a:bodyPr/>
          <a:lstStyle>
            <a:lvl1pPr marL="0" indent="0" algn="l" defTabSz="914400" rtl="0" eaLnBrk="1" latinLnBrk="0" hangingPunct="1">
              <a:lnSpc>
                <a:spcPct val="100000"/>
              </a:lnSpc>
              <a:spcBef>
                <a:spcPts val="1800"/>
              </a:spcBef>
              <a:buFont typeface="Wingdings" panose="05000000000000000000" pitchFamily="2" charset="2"/>
              <a:buNone/>
              <a:defRPr sz="2400" kern="1200" baseline="0">
                <a:solidFill>
                  <a:schemeClr val="tx1"/>
                </a:solidFill>
                <a:latin typeface="+mn-lt"/>
                <a:ea typeface="+mn-ea"/>
                <a:cs typeface="Tahoma" panose="020B0604030504040204" pitchFamily="34" charset="0"/>
              </a:defRPr>
            </a:lvl1pPr>
            <a:lvl2pPr marL="360000" indent="-360000" algn="l" defTabSz="914400" rtl="0" eaLnBrk="1" latinLnBrk="0" hangingPunct="1">
              <a:lnSpc>
                <a:spcPct val="100000"/>
              </a:lnSpc>
              <a:spcBef>
                <a:spcPts val="1200"/>
              </a:spcBef>
              <a:buClr>
                <a:schemeClr val="accent3"/>
              </a:buClr>
              <a:buSzPct val="93000"/>
              <a:buFontTx/>
              <a:buBlip>
                <a:blip r:embed="rId3"/>
              </a:buBlip>
              <a:defRPr sz="2400" kern="1200" baseline="0">
                <a:solidFill>
                  <a:schemeClr val="tx1"/>
                </a:solidFill>
                <a:latin typeface="+mj-lt"/>
                <a:ea typeface="+mn-ea"/>
                <a:cs typeface="Tahoma" panose="020B0604030504040204" pitchFamily="34" charset="0"/>
              </a:defRPr>
            </a:lvl2pPr>
            <a:lvl3pPr marL="720000" indent="-360000" algn="l" defTabSz="914400" rtl="0" eaLnBrk="1" latinLnBrk="0" hangingPunct="1">
              <a:lnSpc>
                <a:spcPct val="100000"/>
              </a:lnSpc>
              <a:spcBef>
                <a:spcPts val="600"/>
              </a:spcBef>
              <a:buClr>
                <a:schemeClr val="accent2"/>
              </a:buClr>
              <a:buSzPct val="93000"/>
              <a:buFontTx/>
              <a:buBlip>
                <a:blip r:embed="rId3"/>
              </a:buBlip>
              <a:defRPr sz="2000" kern="1200" baseline="0">
                <a:solidFill>
                  <a:schemeClr val="tx1"/>
                </a:solidFill>
                <a:latin typeface="+mj-lt"/>
                <a:ea typeface="+mn-ea"/>
                <a:cs typeface="Tahoma" panose="020B0604030504040204" pitchFamily="34" charset="0"/>
              </a:defRPr>
            </a:lvl3pPr>
            <a:lvl4pPr marL="1008000" indent="-288000" algn="l" defTabSz="914400" rtl="0" eaLnBrk="1" latinLnBrk="0" hangingPunct="1">
              <a:lnSpc>
                <a:spcPct val="100000"/>
              </a:lnSpc>
              <a:spcBef>
                <a:spcPts val="400"/>
              </a:spcBef>
              <a:buClr>
                <a:schemeClr val="accent2"/>
              </a:buClr>
              <a:buSzPct val="93000"/>
              <a:buFontTx/>
              <a:buBlip>
                <a:blip r:embed="rId3"/>
              </a:buBlip>
              <a:defRPr sz="1800" kern="1200" baseline="0">
                <a:solidFill>
                  <a:schemeClr val="tx1"/>
                </a:solidFill>
                <a:latin typeface="+mj-lt"/>
                <a:ea typeface="+mn-ea"/>
                <a:cs typeface="Tahoma" panose="020B0604030504040204" pitchFamily="34" charset="0"/>
              </a:defRPr>
            </a:lvl4pPr>
            <a:lvl5pPr marL="360000" indent="-360000" algn="l" defTabSz="914400" rtl="0" eaLnBrk="1" latinLnBrk="0" hangingPunct="1">
              <a:lnSpc>
                <a:spcPct val="100000"/>
              </a:lnSpc>
              <a:spcBef>
                <a:spcPts val="1200"/>
              </a:spcBef>
              <a:buClr>
                <a:schemeClr val="accent2"/>
              </a:buClr>
              <a:buFont typeface="+mj-lt"/>
              <a:buAutoNum type="arabicPeriod"/>
              <a:defRPr sz="2400" kern="1200" baseline="0">
                <a:solidFill>
                  <a:schemeClr val="tx1"/>
                </a:solidFill>
                <a:latin typeface="+mj-lt"/>
                <a:ea typeface="+mn-ea"/>
                <a:cs typeface="Tahoma" panose="020B0604030504040204" pitchFamily="34" charset="0"/>
              </a:defRPr>
            </a:lvl5pPr>
            <a:lvl6pPr marL="720000" indent="-360000" algn="l" defTabSz="914400" rtl="0" eaLnBrk="1" latinLnBrk="0" hangingPunct="1">
              <a:lnSpc>
                <a:spcPct val="100000"/>
              </a:lnSpc>
              <a:spcBef>
                <a:spcPts val="600"/>
              </a:spcBef>
              <a:buClr>
                <a:schemeClr val="accent2"/>
              </a:buClr>
              <a:buFont typeface="+mj-lt"/>
              <a:buAutoNum type="arabicParenR"/>
              <a:defRPr sz="2000" kern="1200" baseline="0">
                <a:solidFill>
                  <a:schemeClr val="tx1"/>
                </a:solidFill>
                <a:latin typeface="+mj-lt"/>
                <a:ea typeface="+mn-ea"/>
                <a:cs typeface="Tahoma" panose="020B0604030504040204" pitchFamily="34" charset="0"/>
              </a:defRPr>
            </a:lvl6pPr>
            <a:lvl7pPr marL="1008000" indent="-288000" algn="l" defTabSz="914400" rtl="0" eaLnBrk="1" latinLnBrk="0" hangingPunct="1">
              <a:lnSpc>
                <a:spcPct val="100000"/>
              </a:lnSpc>
              <a:spcBef>
                <a:spcPts val="400"/>
              </a:spcBef>
              <a:buClr>
                <a:schemeClr val="accent2"/>
              </a:buClr>
              <a:buFont typeface="+mj-lt"/>
              <a:buAutoNum type="alphaLcParenR"/>
              <a:defRPr sz="1800" kern="1200" baseline="0">
                <a:solidFill>
                  <a:schemeClr val="tx1"/>
                </a:solidFill>
                <a:latin typeface="+mj-lt"/>
                <a:ea typeface="+mn-ea"/>
                <a:cs typeface="Tahoma" panose="020B0604030504040204" pitchFamily="34" charset="0"/>
              </a:defRPr>
            </a:lvl7pPr>
            <a:lvl8pPr marL="0" indent="0" algn="l" defTabSz="914400" rtl="0" eaLnBrk="1" latinLnBrk="0" hangingPunct="1">
              <a:lnSpc>
                <a:spcPct val="100000"/>
              </a:lnSpc>
              <a:spcBef>
                <a:spcPts val="600"/>
              </a:spcBef>
              <a:buFont typeface="Arial" panose="020B0604020202020204" pitchFamily="34" charset="0"/>
              <a:buNone/>
              <a:defRPr sz="1600" kern="1200" baseline="0">
                <a:solidFill>
                  <a:schemeClr val="tx1"/>
                </a:solidFill>
                <a:latin typeface="+mj-lt"/>
                <a:ea typeface="+mn-ea"/>
                <a:cs typeface="Tahoma" panose="020B060403050404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Clr>
                <a:srgbClr val="C00000"/>
              </a:buClr>
              <a:buFont typeface="Arial" panose="020B0604020202020204" pitchFamily="34" charset="0"/>
              <a:buChar char="•"/>
              <a:defRPr/>
            </a:pPr>
            <a:r>
              <a:rPr lang="fr-FR" dirty="0"/>
              <a:t>Nchf-ConvergedCharging service operations (Create, Update, Release and Notify) are described with the associated procedure e.g.: </a:t>
            </a:r>
          </a:p>
          <a:p>
            <a:pPr marL="285750" indent="-285750">
              <a:buFont typeface="Wingdings" panose="05000000000000000000" pitchFamily="2" charset="2"/>
              <a:buChar char="Ø"/>
              <a:defRPr/>
            </a:pPr>
            <a:endParaRPr lang="en-US" dirty="0"/>
          </a:p>
          <a:p>
            <a:pPr>
              <a:defRPr/>
            </a:pPr>
            <a:endParaRPr lang="en-US" dirty="0"/>
          </a:p>
          <a:p>
            <a:pPr>
              <a:defRPr/>
            </a:pPr>
            <a:endParaRPr lang="en-GB" dirty="0"/>
          </a:p>
        </p:txBody>
      </p:sp>
      <p:graphicFrame>
        <p:nvGraphicFramePr>
          <p:cNvPr id="6" name="Object 10">
            <a:extLst>
              <a:ext uri="{FF2B5EF4-FFF2-40B4-BE49-F238E27FC236}">
                <a16:creationId xmlns:a16="http://schemas.microsoft.com/office/drawing/2014/main" id="{9E3999EA-4B19-4C1F-944F-73C0B131F5DF}"/>
              </a:ext>
            </a:extLst>
          </p:cNvPr>
          <p:cNvGraphicFramePr>
            <a:graphicFrameLocks noChangeAspect="1"/>
          </p:cNvGraphicFramePr>
          <p:nvPr/>
        </p:nvGraphicFramePr>
        <p:xfrm>
          <a:off x="3079454" y="2334225"/>
          <a:ext cx="5622925" cy="1516062"/>
        </p:xfrm>
        <a:graphic>
          <a:graphicData uri="http://schemas.openxmlformats.org/presentationml/2006/ole">
            <mc:AlternateContent xmlns:mc="http://schemas.openxmlformats.org/markup-compatibility/2006">
              <mc:Choice xmlns:v="urn:schemas-microsoft-com:vml" Requires="v">
                <p:oleObj spid="_x0000_s9241" name="Visio" r:id="rId4" imgW="5636050" imgH="1525596" progId="">
                  <p:embed/>
                </p:oleObj>
              </mc:Choice>
              <mc:Fallback>
                <p:oleObj name="Visio" r:id="rId4" imgW="5636050" imgH="1525596" progId="">
                  <p:embed/>
                  <p:pic>
                    <p:nvPicPr>
                      <p:cNvPr id="6" name="Object 10">
                        <a:extLst>
                          <a:ext uri="{FF2B5EF4-FFF2-40B4-BE49-F238E27FC236}">
                            <a16:creationId xmlns:a16="http://schemas.microsoft.com/office/drawing/2014/main" id="{9E3999EA-4B19-4C1F-944F-73C0B131F5D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79454" y="2334225"/>
                        <a:ext cx="5622925" cy="151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AutoShape 134">
            <a:extLst>
              <a:ext uri="{FF2B5EF4-FFF2-40B4-BE49-F238E27FC236}">
                <a16:creationId xmlns:a16="http://schemas.microsoft.com/office/drawing/2014/main" id="{69C72676-5693-4049-9868-2237D0EFD5A0}"/>
              </a:ext>
            </a:extLst>
          </p:cNvPr>
          <p:cNvSpPr>
            <a:spLocks noChangeArrowheads="1"/>
          </p:cNvSpPr>
          <p:nvPr/>
        </p:nvSpPr>
        <p:spPr bwMode="auto">
          <a:xfrm>
            <a:off x="10576034" y="6160394"/>
            <a:ext cx="1895475" cy="228600"/>
          </a:xfrm>
          <a:prstGeom prst="flowChartTerminator">
            <a:avLst/>
          </a:prstGeom>
          <a:noFill/>
          <a:ln>
            <a:noFill/>
          </a:ln>
        </p:spPr>
        <p:txBody>
          <a:bodyPr wrap="none" lIns="36000" tIns="36000" rIns="36000" bIns="36000" anchor="ctr"/>
          <a:lstStyle/>
          <a:p>
            <a:pPr defTabSz="762000">
              <a:spcBef>
                <a:spcPct val="15000"/>
              </a:spcBef>
              <a:spcAft>
                <a:spcPct val="15000"/>
              </a:spcAft>
            </a:pPr>
            <a:r>
              <a:rPr lang="en-US" altLang="en-US" sz="1000" dirty="0">
                <a:latin typeface="Arial" panose="020B0604020202020204" pitchFamily="34" charset="0"/>
              </a:rPr>
              <a:t>Source: TS 32.291</a:t>
            </a:r>
          </a:p>
        </p:txBody>
      </p:sp>
      <p:sp>
        <p:nvSpPr>
          <p:cNvPr id="8" name="Text Placeholder 3">
            <a:extLst>
              <a:ext uri="{FF2B5EF4-FFF2-40B4-BE49-F238E27FC236}">
                <a16:creationId xmlns:a16="http://schemas.microsoft.com/office/drawing/2014/main" id="{F7BC3045-AAC6-D043-8A2F-592672A3F795}"/>
              </a:ext>
            </a:extLst>
          </p:cNvPr>
          <p:cNvSpPr txBox="1">
            <a:spLocks/>
          </p:cNvSpPr>
          <p:nvPr/>
        </p:nvSpPr>
        <p:spPr>
          <a:xfrm>
            <a:off x="609759" y="4109133"/>
            <a:ext cx="11289016" cy="1878013"/>
          </a:xfrm>
          <a:prstGeom prst="rect">
            <a:avLst/>
          </a:prstGeom>
        </p:spPr>
        <p:txBody>
          <a:bodyPr/>
          <a:lstStyle>
            <a:lvl1pPr marL="0" indent="0" algn="l" defTabSz="914400" rtl="0" eaLnBrk="1" latinLnBrk="0" hangingPunct="1">
              <a:lnSpc>
                <a:spcPct val="100000"/>
              </a:lnSpc>
              <a:spcBef>
                <a:spcPts val="1800"/>
              </a:spcBef>
              <a:buFont typeface="Wingdings" panose="05000000000000000000" pitchFamily="2" charset="2"/>
              <a:buNone/>
              <a:defRPr sz="2400" kern="1200" baseline="0">
                <a:solidFill>
                  <a:schemeClr val="tx1"/>
                </a:solidFill>
                <a:latin typeface="+mn-lt"/>
                <a:ea typeface="+mn-ea"/>
                <a:cs typeface="Tahoma" panose="020B0604030504040204" pitchFamily="34" charset="0"/>
              </a:defRPr>
            </a:lvl1pPr>
            <a:lvl2pPr marL="360000" indent="-360000" algn="l" defTabSz="914400" rtl="0" eaLnBrk="1" latinLnBrk="0" hangingPunct="1">
              <a:lnSpc>
                <a:spcPct val="100000"/>
              </a:lnSpc>
              <a:spcBef>
                <a:spcPts val="1200"/>
              </a:spcBef>
              <a:buClr>
                <a:schemeClr val="accent3"/>
              </a:buClr>
              <a:buSzPct val="93000"/>
              <a:buFontTx/>
              <a:buBlip>
                <a:blip r:embed="rId3"/>
              </a:buBlip>
              <a:defRPr sz="2400" kern="1200" baseline="0">
                <a:solidFill>
                  <a:schemeClr val="tx1"/>
                </a:solidFill>
                <a:latin typeface="+mj-lt"/>
                <a:ea typeface="+mn-ea"/>
                <a:cs typeface="Tahoma" panose="020B0604030504040204" pitchFamily="34" charset="0"/>
              </a:defRPr>
            </a:lvl2pPr>
            <a:lvl3pPr marL="720000" indent="-360000" algn="l" defTabSz="914400" rtl="0" eaLnBrk="1" latinLnBrk="0" hangingPunct="1">
              <a:lnSpc>
                <a:spcPct val="100000"/>
              </a:lnSpc>
              <a:spcBef>
                <a:spcPts val="600"/>
              </a:spcBef>
              <a:buClr>
                <a:schemeClr val="accent2"/>
              </a:buClr>
              <a:buSzPct val="93000"/>
              <a:buFontTx/>
              <a:buBlip>
                <a:blip r:embed="rId3"/>
              </a:buBlip>
              <a:defRPr sz="2000" kern="1200" baseline="0">
                <a:solidFill>
                  <a:schemeClr val="tx1"/>
                </a:solidFill>
                <a:latin typeface="+mj-lt"/>
                <a:ea typeface="+mn-ea"/>
                <a:cs typeface="Tahoma" panose="020B0604030504040204" pitchFamily="34" charset="0"/>
              </a:defRPr>
            </a:lvl3pPr>
            <a:lvl4pPr marL="1008000" indent="-288000" algn="l" defTabSz="914400" rtl="0" eaLnBrk="1" latinLnBrk="0" hangingPunct="1">
              <a:lnSpc>
                <a:spcPct val="100000"/>
              </a:lnSpc>
              <a:spcBef>
                <a:spcPts val="400"/>
              </a:spcBef>
              <a:buClr>
                <a:schemeClr val="accent2"/>
              </a:buClr>
              <a:buSzPct val="93000"/>
              <a:buFontTx/>
              <a:buBlip>
                <a:blip r:embed="rId3"/>
              </a:buBlip>
              <a:defRPr sz="1800" kern="1200" baseline="0">
                <a:solidFill>
                  <a:schemeClr val="tx1"/>
                </a:solidFill>
                <a:latin typeface="+mj-lt"/>
                <a:ea typeface="+mn-ea"/>
                <a:cs typeface="Tahoma" panose="020B0604030504040204" pitchFamily="34" charset="0"/>
              </a:defRPr>
            </a:lvl4pPr>
            <a:lvl5pPr marL="360000" indent="-360000" algn="l" defTabSz="914400" rtl="0" eaLnBrk="1" latinLnBrk="0" hangingPunct="1">
              <a:lnSpc>
                <a:spcPct val="100000"/>
              </a:lnSpc>
              <a:spcBef>
                <a:spcPts val="1200"/>
              </a:spcBef>
              <a:buClr>
                <a:schemeClr val="accent2"/>
              </a:buClr>
              <a:buFont typeface="+mj-lt"/>
              <a:buAutoNum type="arabicPeriod"/>
              <a:defRPr sz="2400" kern="1200" baseline="0">
                <a:solidFill>
                  <a:schemeClr val="tx1"/>
                </a:solidFill>
                <a:latin typeface="+mj-lt"/>
                <a:ea typeface="+mn-ea"/>
                <a:cs typeface="Tahoma" panose="020B0604030504040204" pitchFamily="34" charset="0"/>
              </a:defRPr>
            </a:lvl5pPr>
            <a:lvl6pPr marL="720000" indent="-360000" algn="l" defTabSz="914400" rtl="0" eaLnBrk="1" latinLnBrk="0" hangingPunct="1">
              <a:lnSpc>
                <a:spcPct val="100000"/>
              </a:lnSpc>
              <a:spcBef>
                <a:spcPts val="600"/>
              </a:spcBef>
              <a:buClr>
                <a:schemeClr val="accent2"/>
              </a:buClr>
              <a:buFont typeface="+mj-lt"/>
              <a:buAutoNum type="arabicParenR"/>
              <a:defRPr sz="2000" kern="1200" baseline="0">
                <a:solidFill>
                  <a:schemeClr val="tx1"/>
                </a:solidFill>
                <a:latin typeface="+mj-lt"/>
                <a:ea typeface="+mn-ea"/>
                <a:cs typeface="Tahoma" panose="020B0604030504040204" pitchFamily="34" charset="0"/>
              </a:defRPr>
            </a:lvl6pPr>
            <a:lvl7pPr marL="1008000" indent="-288000" algn="l" defTabSz="914400" rtl="0" eaLnBrk="1" latinLnBrk="0" hangingPunct="1">
              <a:lnSpc>
                <a:spcPct val="100000"/>
              </a:lnSpc>
              <a:spcBef>
                <a:spcPts val="400"/>
              </a:spcBef>
              <a:buClr>
                <a:schemeClr val="accent2"/>
              </a:buClr>
              <a:buFont typeface="+mj-lt"/>
              <a:buAutoNum type="alphaLcParenR"/>
              <a:defRPr sz="1800" kern="1200" baseline="0">
                <a:solidFill>
                  <a:schemeClr val="tx1"/>
                </a:solidFill>
                <a:latin typeface="+mj-lt"/>
                <a:ea typeface="+mn-ea"/>
                <a:cs typeface="Tahoma" panose="020B0604030504040204" pitchFamily="34" charset="0"/>
              </a:defRPr>
            </a:lvl7pPr>
            <a:lvl8pPr marL="0" indent="0" algn="l" defTabSz="914400" rtl="0" eaLnBrk="1" latinLnBrk="0" hangingPunct="1">
              <a:lnSpc>
                <a:spcPct val="100000"/>
              </a:lnSpc>
              <a:spcBef>
                <a:spcPts val="600"/>
              </a:spcBef>
              <a:buFont typeface="Arial" panose="020B0604020202020204" pitchFamily="34" charset="0"/>
              <a:buNone/>
              <a:defRPr sz="1600" kern="1200" baseline="0">
                <a:solidFill>
                  <a:schemeClr val="tx1"/>
                </a:solidFill>
                <a:latin typeface="+mj-lt"/>
                <a:ea typeface="+mn-ea"/>
                <a:cs typeface="Tahoma" panose="020B060403050404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02900" lvl="1" indent="-342900">
              <a:buClr>
                <a:schemeClr val="accent2"/>
              </a:buClr>
              <a:buFont typeface="Arial" panose="020B0604020202020204" pitchFamily="34" charset="0"/>
              <a:buChar char="•"/>
              <a:defRPr/>
            </a:pPr>
            <a:r>
              <a:rPr lang="fr-FR" dirty="0">
                <a:latin typeface="+mn-lt"/>
              </a:rPr>
              <a:t>Standard POST method supported for "chargingdata" resource for Create Operation</a:t>
            </a:r>
          </a:p>
          <a:p>
            <a:pPr marL="702900" lvl="1" indent="-342900">
              <a:buClr>
                <a:schemeClr val="accent2"/>
              </a:buClr>
              <a:buFont typeface="Arial" panose="020B0604020202020204" pitchFamily="34" charset="0"/>
              <a:buChar char="•"/>
              <a:defRPr/>
            </a:pPr>
            <a:r>
              <a:rPr lang="fr-FR" dirty="0">
                <a:latin typeface="+mn-lt"/>
              </a:rPr>
              <a:t>Custom operations (mapped to POST) supported by the individual "chargingdataRef" resource for Update/Release Operations</a:t>
            </a:r>
          </a:p>
          <a:p>
            <a:pPr marL="702900" lvl="1" indent="-342900">
              <a:buClr>
                <a:schemeClr val="accent2"/>
              </a:buClr>
              <a:buFont typeface="Arial" panose="020B0604020202020204" pitchFamily="34" charset="0"/>
              <a:buChar char="•"/>
              <a:defRPr/>
            </a:pPr>
            <a:r>
              <a:rPr lang="fr-FR" dirty="0">
                <a:latin typeface="+mn-lt"/>
              </a:rPr>
              <a:t>Standard POST method supported by "notifyUri" resource for Notify Operation</a:t>
            </a:r>
            <a:endParaRPr lang="fr-FR" dirty="0"/>
          </a:p>
          <a:p>
            <a:pPr marL="342900" indent="-342900">
              <a:buClr>
                <a:schemeClr val="accent2"/>
              </a:buClr>
              <a:buFont typeface="Arial" panose="020B0604020202020204" pitchFamily="34" charset="0"/>
              <a:buChar char="•"/>
              <a:defRPr/>
            </a:pPr>
            <a:endParaRPr lang="fr-FR" dirty="0"/>
          </a:p>
        </p:txBody>
      </p:sp>
    </p:spTree>
    <p:extLst>
      <p:ext uri="{BB962C8B-B14F-4D97-AF65-F5344CB8AC3E}">
        <p14:creationId xmlns:p14="http://schemas.microsoft.com/office/powerpoint/2010/main" val="30721728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36AAB4E-9A61-4750-9FC5-CCB4B69D823C}"/>
              </a:ext>
            </a:extLst>
          </p:cNvPr>
          <p:cNvSpPr/>
          <p:nvPr/>
        </p:nvSpPr>
        <p:spPr>
          <a:xfrm>
            <a:off x="0" y="1364974"/>
            <a:ext cx="11722762" cy="4956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0F6ECDD9-EC27-4E6C-BF4B-37C59D6E8366}"/>
              </a:ext>
            </a:extLst>
          </p:cNvPr>
          <p:cNvSpPr>
            <a:spLocks noGrp="1"/>
          </p:cNvSpPr>
          <p:nvPr>
            <p:ph type="title"/>
          </p:nvPr>
        </p:nvSpPr>
        <p:spPr/>
        <p:txBody>
          <a:bodyPr/>
          <a:lstStyle/>
          <a:p>
            <a:r>
              <a:rPr lang="fr-FR" dirty="0">
                <a:solidFill>
                  <a:srgbClr val="FF0000"/>
                </a:solidFill>
              </a:rPr>
              <a:t>Nchf Interface Definition </a:t>
            </a:r>
            <a:r>
              <a:rPr lang="en-US" dirty="0">
                <a:solidFill>
                  <a:srgbClr val="FF0000"/>
                </a:solidFill>
              </a:rPr>
              <a:t>(Stage 3)</a:t>
            </a:r>
            <a:br>
              <a:rPr lang="fr-FR" dirty="0">
                <a:solidFill>
                  <a:srgbClr val="FF0000"/>
                </a:solidFill>
              </a:rPr>
            </a:br>
            <a:r>
              <a:rPr lang="fr-FR" sz="3200" dirty="0">
                <a:solidFill>
                  <a:srgbClr val="999999"/>
                </a:solidFill>
              </a:rPr>
              <a:t>Resource URI Structure</a:t>
            </a:r>
          </a:p>
        </p:txBody>
      </p:sp>
      <p:sp>
        <p:nvSpPr>
          <p:cNvPr id="5" name="Text Placeholder 3">
            <a:extLst>
              <a:ext uri="{FF2B5EF4-FFF2-40B4-BE49-F238E27FC236}">
                <a16:creationId xmlns:a16="http://schemas.microsoft.com/office/drawing/2014/main" id="{DD068711-5EA9-48DB-96F6-D4C32880C437}"/>
              </a:ext>
            </a:extLst>
          </p:cNvPr>
          <p:cNvSpPr txBox="1">
            <a:spLocks/>
          </p:cNvSpPr>
          <p:nvPr/>
        </p:nvSpPr>
        <p:spPr>
          <a:xfrm>
            <a:off x="609759" y="1490663"/>
            <a:ext cx="8116729" cy="2213236"/>
          </a:xfrm>
          <a:prstGeom prst="rect">
            <a:avLst/>
          </a:prstGeom>
        </p:spPr>
        <p:txBody>
          <a:bodyPr>
            <a:normAutofit fontScale="25000" lnSpcReduction="20000"/>
          </a:bodyPr>
          <a:lstStyle>
            <a:lvl1pPr marL="0" indent="0" algn="l" defTabSz="914400" rtl="0" eaLnBrk="1" latinLnBrk="0" hangingPunct="1">
              <a:lnSpc>
                <a:spcPct val="100000"/>
              </a:lnSpc>
              <a:spcBef>
                <a:spcPts val="1800"/>
              </a:spcBef>
              <a:buFont typeface="Wingdings" panose="05000000000000000000" pitchFamily="2" charset="2"/>
              <a:buNone/>
              <a:defRPr sz="2400" kern="1200" baseline="0">
                <a:solidFill>
                  <a:schemeClr val="tx1"/>
                </a:solidFill>
                <a:latin typeface="+mn-lt"/>
                <a:ea typeface="+mn-ea"/>
                <a:cs typeface="Tahoma" panose="020B0604030504040204" pitchFamily="34" charset="0"/>
              </a:defRPr>
            </a:lvl1pPr>
            <a:lvl2pPr marL="360000" indent="-360000" algn="l" defTabSz="914400" rtl="0" eaLnBrk="1" latinLnBrk="0" hangingPunct="1">
              <a:lnSpc>
                <a:spcPct val="100000"/>
              </a:lnSpc>
              <a:spcBef>
                <a:spcPts val="1200"/>
              </a:spcBef>
              <a:buClr>
                <a:schemeClr val="accent3"/>
              </a:buClr>
              <a:buSzPct val="93000"/>
              <a:buFontTx/>
              <a:buBlip>
                <a:blip r:embed="rId2"/>
              </a:buBlip>
              <a:defRPr sz="2400" kern="1200" baseline="0">
                <a:solidFill>
                  <a:schemeClr val="tx1"/>
                </a:solidFill>
                <a:latin typeface="+mj-lt"/>
                <a:ea typeface="+mn-ea"/>
                <a:cs typeface="Tahoma" panose="020B0604030504040204" pitchFamily="34" charset="0"/>
              </a:defRPr>
            </a:lvl2pPr>
            <a:lvl3pPr marL="720000" indent="-360000" algn="l" defTabSz="914400" rtl="0" eaLnBrk="1" latinLnBrk="0" hangingPunct="1">
              <a:lnSpc>
                <a:spcPct val="100000"/>
              </a:lnSpc>
              <a:spcBef>
                <a:spcPts val="600"/>
              </a:spcBef>
              <a:buClr>
                <a:schemeClr val="accent2"/>
              </a:buClr>
              <a:buSzPct val="93000"/>
              <a:buFontTx/>
              <a:buBlip>
                <a:blip r:embed="rId2"/>
              </a:buBlip>
              <a:defRPr sz="2000" kern="1200" baseline="0">
                <a:solidFill>
                  <a:schemeClr val="tx1"/>
                </a:solidFill>
                <a:latin typeface="+mj-lt"/>
                <a:ea typeface="+mn-ea"/>
                <a:cs typeface="Tahoma" panose="020B0604030504040204" pitchFamily="34" charset="0"/>
              </a:defRPr>
            </a:lvl3pPr>
            <a:lvl4pPr marL="1008000" indent="-288000" algn="l" defTabSz="914400" rtl="0" eaLnBrk="1" latinLnBrk="0" hangingPunct="1">
              <a:lnSpc>
                <a:spcPct val="100000"/>
              </a:lnSpc>
              <a:spcBef>
                <a:spcPts val="400"/>
              </a:spcBef>
              <a:buClr>
                <a:schemeClr val="accent2"/>
              </a:buClr>
              <a:buSzPct val="93000"/>
              <a:buFontTx/>
              <a:buBlip>
                <a:blip r:embed="rId2"/>
              </a:buBlip>
              <a:defRPr sz="1800" kern="1200" baseline="0">
                <a:solidFill>
                  <a:schemeClr val="tx1"/>
                </a:solidFill>
                <a:latin typeface="+mj-lt"/>
                <a:ea typeface="+mn-ea"/>
                <a:cs typeface="Tahoma" panose="020B0604030504040204" pitchFamily="34" charset="0"/>
              </a:defRPr>
            </a:lvl4pPr>
            <a:lvl5pPr marL="360000" indent="-360000" algn="l" defTabSz="914400" rtl="0" eaLnBrk="1" latinLnBrk="0" hangingPunct="1">
              <a:lnSpc>
                <a:spcPct val="100000"/>
              </a:lnSpc>
              <a:spcBef>
                <a:spcPts val="1200"/>
              </a:spcBef>
              <a:buClr>
                <a:schemeClr val="accent2"/>
              </a:buClr>
              <a:buFont typeface="+mj-lt"/>
              <a:buAutoNum type="arabicPeriod"/>
              <a:defRPr sz="2400" kern="1200" baseline="0">
                <a:solidFill>
                  <a:schemeClr val="tx1"/>
                </a:solidFill>
                <a:latin typeface="+mj-lt"/>
                <a:ea typeface="+mn-ea"/>
                <a:cs typeface="Tahoma" panose="020B0604030504040204" pitchFamily="34" charset="0"/>
              </a:defRPr>
            </a:lvl5pPr>
            <a:lvl6pPr marL="720000" indent="-360000" algn="l" defTabSz="914400" rtl="0" eaLnBrk="1" latinLnBrk="0" hangingPunct="1">
              <a:lnSpc>
                <a:spcPct val="100000"/>
              </a:lnSpc>
              <a:spcBef>
                <a:spcPts val="600"/>
              </a:spcBef>
              <a:buClr>
                <a:schemeClr val="accent2"/>
              </a:buClr>
              <a:buFont typeface="+mj-lt"/>
              <a:buAutoNum type="arabicParenR"/>
              <a:defRPr sz="2000" kern="1200" baseline="0">
                <a:solidFill>
                  <a:schemeClr val="tx1"/>
                </a:solidFill>
                <a:latin typeface="+mj-lt"/>
                <a:ea typeface="+mn-ea"/>
                <a:cs typeface="Tahoma" panose="020B0604030504040204" pitchFamily="34" charset="0"/>
              </a:defRPr>
            </a:lvl6pPr>
            <a:lvl7pPr marL="1008000" indent="-288000" algn="l" defTabSz="914400" rtl="0" eaLnBrk="1" latinLnBrk="0" hangingPunct="1">
              <a:lnSpc>
                <a:spcPct val="100000"/>
              </a:lnSpc>
              <a:spcBef>
                <a:spcPts val="400"/>
              </a:spcBef>
              <a:buClr>
                <a:schemeClr val="accent2"/>
              </a:buClr>
              <a:buFont typeface="+mj-lt"/>
              <a:buAutoNum type="alphaLcParenR"/>
              <a:defRPr sz="1800" kern="1200" baseline="0">
                <a:solidFill>
                  <a:schemeClr val="tx1"/>
                </a:solidFill>
                <a:latin typeface="+mj-lt"/>
                <a:ea typeface="+mn-ea"/>
                <a:cs typeface="Tahoma" panose="020B0604030504040204" pitchFamily="34" charset="0"/>
              </a:defRPr>
            </a:lvl7pPr>
            <a:lvl8pPr marL="0" indent="0" algn="l" defTabSz="914400" rtl="0" eaLnBrk="1" latinLnBrk="0" hangingPunct="1">
              <a:lnSpc>
                <a:spcPct val="100000"/>
              </a:lnSpc>
              <a:spcBef>
                <a:spcPts val="600"/>
              </a:spcBef>
              <a:buFont typeface="Arial" panose="020B0604020202020204" pitchFamily="34" charset="0"/>
              <a:buNone/>
              <a:defRPr sz="1600" kern="1200" baseline="0">
                <a:solidFill>
                  <a:schemeClr val="tx1"/>
                </a:solidFill>
                <a:latin typeface="+mj-lt"/>
                <a:ea typeface="+mn-ea"/>
                <a:cs typeface="Tahoma" panose="020B060403050404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defRPr/>
            </a:pPr>
            <a:r>
              <a:rPr lang="en-GB" sz="7200" dirty="0"/>
              <a:t>Charging Service API specification is based on OpenAPI specification </a:t>
            </a:r>
          </a:p>
          <a:p>
            <a:pPr lvl="1">
              <a:buClr>
                <a:srgbClr val="C00000"/>
              </a:buClr>
              <a:buFont typeface="Arial" panose="020B0604020202020204" pitchFamily="34" charset="0"/>
              <a:buChar char="•"/>
              <a:defRPr/>
            </a:pPr>
            <a:r>
              <a:rPr lang="en-GB" sz="6400" b="1" dirty="0"/>
              <a:t>"</a:t>
            </a:r>
            <a:r>
              <a:rPr lang="en-US" sz="6400" b="1" dirty="0"/>
              <a:t>OpenAPI 3.0.0 Specification</a:t>
            </a:r>
            <a:r>
              <a:rPr lang="en-GB" sz="6400" b="1" dirty="0"/>
              <a:t>"</a:t>
            </a:r>
            <a:r>
              <a:rPr lang="en-US" sz="6400" b="1" dirty="0"/>
              <a:t> </a:t>
            </a:r>
          </a:p>
          <a:p>
            <a:pPr lvl="1">
              <a:buClr>
                <a:srgbClr val="C00000"/>
              </a:buClr>
              <a:buFont typeface="Arial" panose="020B0604020202020204" pitchFamily="34" charset="0"/>
              <a:buChar char="•"/>
              <a:defRPr/>
            </a:pPr>
            <a:r>
              <a:rPr lang="en-US" sz="6400" b="1" u="sng" dirty="0">
                <a:hlinkClick r:id="rId3"/>
              </a:rPr>
              <a:t>https://github.com/OAI/OpenAPI-Specification/blob/master/versions/3.0.0.md</a:t>
            </a:r>
            <a:r>
              <a:rPr lang="en-GB" sz="6400" b="1" dirty="0"/>
              <a:t>. </a:t>
            </a:r>
          </a:p>
          <a:p>
            <a:pPr lvl="1">
              <a:defRPr/>
            </a:pPr>
            <a:endParaRPr lang="en-GB" sz="4900" b="1" dirty="0"/>
          </a:p>
          <a:p>
            <a:pPr marL="342900" indent="-342900">
              <a:defRPr/>
            </a:pPr>
            <a:r>
              <a:rPr lang="en-GB" sz="6400" dirty="0"/>
              <a:t>Nchf_ ConvergedCharging Service API</a:t>
            </a:r>
          </a:p>
          <a:p>
            <a:pPr marL="356616" indent="-356616">
              <a:buClr>
                <a:srgbClr val="C00000"/>
              </a:buClr>
              <a:buFont typeface="Arial" panose="020B0604020202020204" pitchFamily="34" charset="0"/>
              <a:buChar char="•"/>
              <a:defRPr/>
            </a:pPr>
            <a:r>
              <a:rPr lang="en-US" sz="6400" dirty="0"/>
              <a:t>Resource URI structure </a:t>
            </a:r>
            <a:r>
              <a:rPr lang="fr-FR" sz="6400" dirty="0"/>
              <a:t>:</a:t>
            </a:r>
          </a:p>
          <a:p>
            <a:pPr>
              <a:defRPr/>
            </a:pPr>
            <a:endParaRPr lang="fr-FR" dirty="0"/>
          </a:p>
          <a:p>
            <a:pPr marL="285750" indent="-285750">
              <a:buFont typeface="Wingdings" panose="05000000000000000000" pitchFamily="2" charset="2"/>
              <a:buChar char="Ø"/>
              <a:defRPr/>
            </a:pPr>
            <a:endParaRPr lang="en-US" dirty="0"/>
          </a:p>
          <a:p>
            <a:pPr>
              <a:defRPr/>
            </a:pPr>
            <a:endParaRPr lang="en-US" dirty="0"/>
          </a:p>
          <a:p>
            <a:pPr>
              <a:defRPr/>
            </a:pPr>
            <a:endParaRPr lang="en-GB" dirty="0"/>
          </a:p>
        </p:txBody>
      </p:sp>
      <p:pic>
        <p:nvPicPr>
          <p:cNvPr id="7" name="Picture 10">
            <a:extLst>
              <a:ext uri="{FF2B5EF4-FFF2-40B4-BE49-F238E27FC236}">
                <a16:creationId xmlns:a16="http://schemas.microsoft.com/office/drawing/2014/main" id="{2C2DC6C3-B994-4A6E-B6E2-D49E6C0DA1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4823" y="2930273"/>
            <a:ext cx="7500568" cy="339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utoShape 134">
            <a:extLst>
              <a:ext uri="{FF2B5EF4-FFF2-40B4-BE49-F238E27FC236}">
                <a16:creationId xmlns:a16="http://schemas.microsoft.com/office/drawing/2014/main" id="{7337D5F7-740E-D640-8DEC-638CAE8D3091}"/>
              </a:ext>
            </a:extLst>
          </p:cNvPr>
          <p:cNvSpPr>
            <a:spLocks noChangeArrowheads="1"/>
          </p:cNvSpPr>
          <p:nvPr/>
        </p:nvSpPr>
        <p:spPr bwMode="auto">
          <a:xfrm>
            <a:off x="10576034" y="6160394"/>
            <a:ext cx="1895475" cy="228600"/>
          </a:xfrm>
          <a:prstGeom prst="flowChartTerminator">
            <a:avLst/>
          </a:prstGeom>
          <a:noFill/>
          <a:ln>
            <a:noFill/>
          </a:ln>
        </p:spPr>
        <p:txBody>
          <a:bodyPr wrap="none" lIns="36000" tIns="36000" rIns="36000" bIns="36000" anchor="ctr"/>
          <a:lstStyle/>
          <a:p>
            <a:pPr defTabSz="762000">
              <a:spcBef>
                <a:spcPct val="15000"/>
              </a:spcBef>
              <a:spcAft>
                <a:spcPct val="15000"/>
              </a:spcAft>
            </a:pPr>
            <a:r>
              <a:rPr lang="en-US" altLang="en-US" sz="1000" dirty="0">
                <a:latin typeface="Arial" panose="020B0604020202020204" pitchFamily="34" charset="0"/>
              </a:rPr>
              <a:t>Source: TS 32.291</a:t>
            </a:r>
          </a:p>
        </p:txBody>
      </p:sp>
    </p:spTree>
    <p:extLst>
      <p:ext uri="{BB962C8B-B14F-4D97-AF65-F5344CB8AC3E}">
        <p14:creationId xmlns:p14="http://schemas.microsoft.com/office/powerpoint/2010/main" val="517989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כותרת 3">
            <a:extLst>
              <a:ext uri="{FF2B5EF4-FFF2-40B4-BE49-F238E27FC236}">
                <a16:creationId xmlns:a16="http://schemas.microsoft.com/office/drawing/2014/main" id="{3EEF5802-39D5-419F-A260-8B28112B60C6}"/>
              </a:ext>
            </a:extLst>
          </p:cNvPr>
          <p:cNvSpPr>
            <a:spLocks noGrp="1"/>
          </p:cNvSpPr>
          <p:nvPr>
            <p:ph type="title"/>
          </p:nvPr>
        </p:nvSpPr>
        <p:spPr>
          <a:xfrm>
            <a:off x="1381125" y="3429000"/>
            <a:ext cx="10515600" cy="1325563"/>
          </a:xfrm>
        </p:spPr>
        <p:txBody>
          <a:bodyPr/>
          <a:lstStyle/>
          <a:p>
            <a:r>
              <a:rPr lang="en-US" dirty="0"/>
              <a:t>Charging : Network Slice Performance &amp; Management Services</a:t>
            </a:r>
          </a:p>
        </p:txBody>
      </p:sp>
    </p:spTree>
    <p:extLst>
      <p:ext uri="{BB962C8B-B14F-4D97-AF65-F5344CB8AC3E}">
        <p14:creationId xmlns:p14="http://schemas.microsoft.com/office/powerpoint/2010/main" val="35512451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Logo, company name&#10;&#10;Description automatically generated">
            <a:extLst>
              <a:ext uri="{FF2B5EF4-FFF2-40B4-BE49-F238E27FC236}">
                <a16:creationId xmlns:a16="http://schemas.microsoft.com/office/drawing/2014/main" id="{4231AC6F-FB2B-4C39-94AD-8EAC9D82B2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54472" y="5426170"/>
            <a:ext cx="1341600" cy="793955"/>
          </a:xfrm>
          <a:prstGeom prst="rect">
            <a:avLst/>
          </a:prstGeom>
        </p:spPr>
      </p:pic>
      <p:pic>
        <p:nvPicPr>
          <p:cNvPr id="14" name="Picture 13" descr="A screenshot of a cell phone&#10;&#10;Description automatically generated">
            <a:extLst>
              <a:ext uri="{FF2B5EF4-FFF2-40B4-BE49-F238E27FC236}">
                <a16:creationId xmlns:a16="http://schemas.microsoft.com/office/drawing/2014/main" id="{9A39D913-75D8-4A98-93F3-E6B211FE257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4856" y="2320559"/>
            <a:ext cx="2719598" cy="1903718"/>
          </a:xfrm>
          <a:prstGeom prst="rect">
            <a:avLst/>
          </a:prstGeom>
        </p:spPr>
      </p:pic>
      <p:sp>
        <p:nvSpPr>
          <p:cNvPr id="18" name="Rectangle: Rounded Corners 17">
            <a:extLst>
              <a:ext uri="{FF2B5EF4-FFF2-40B4-BE49-F238E27FC236}">
                <a16:creationId xmlns:a16="http://schemas.microsoft.com/office/drawing/2014/main" id="{84DCB819-A895-4229-B470-5E7B8DA4C0E4}"/>
              </a:ext>
            </a:extLst>
          </p:cNvPr>
          <p:cNvSpPr/>
          <p:nvPr/>
        </p:nvSpPr>
        <p:spPr>
          <a:xfrm>
            <a:off x="273152" y="2200328"/>
            <a:ext cx="2549327" cy="1981417"/>
          </a:xfrm>
          <a:prstGeom prst="roundRect">
            <a:avLst>
              <a:gd name="adj" fmla="val 690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699" name="Title 1">
            <a:extLst>
              <a:ext uri="{FF2B5EF4-FFF2-40B4-BE49-F238E27FC236}">
                <a16:creationId xmlns:a16="http://schemas.microsoft.com/office/drawing/2014/main" id="{40726B4C-443E-4446-9F01-CB521299F117}"/>
              </a:ext>
            </a:extLst>
          </p:cNvPr>
          <p:cNvSpPr>
            <a:spLocks noGrp="1"/>
          </p:cNvSpPr>
          <p:nvPr>
            <p:ph type="title"/>
          </p:nvPr>
        </p:nvSpPr>
        <p:spPr>
          <a:xfrm>
            <a:off x="273152" y="195278"/>
            <a:ext cx="9726180" cy="1140114"/>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a:r>
              <a:rPr lang="en-GB" altLang="en-US" dirty="0">
                <a:latin typeface="Calibri Light" panose="020F0302020204030204" pitchFamily="34" charset="0"/>
                <a:cs typeface="Calibri Light" panose="020F0302020204030204" pitchFamily="34" charset="0"/>
              </a:rPr>
              <a:t>3GPP standards eco-system </a:t>
            </a:r>
          </a:p>
        </p:txBody>
      </p:sp>
      <p:sp>
        <p:nvSpPr>
          <p:cNvPr id="10" name="TextBox 9">
            <a:extLst>
              <a:ext uri="{FF2B5EF4-FFF2-40B4-BE49-F238E27FC236}">
                <a16:creationId xmlns:a16="http://schemas.microsoft.com/office/drawing/2014/main" id="{38855715-C8AC-47F8-BC89-4DBAC9BCB5F4}"/>
              </a:ext>
            </a:extLst>
          </p:cNvPr>
          <p:cNvSpPr txBox="1"/>
          <p:nvPr/>
        </p:nvSpPr>
        <p:spPr>
          <a:xfrm>
            <a:off x="3971284" y="5062455"/>
            <a:ext cx="1448234" cy="261938"/>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050" dirty="0">
                <a:latin typeface="Calibri Light" panose="020F0302020204030204" pitchFamily="34" charset="0"/>
              </a:rPr>
              <a:t>5G Projects</a:t>
            </a:r>
          </a:p>
        </p:txBody>
      </p:sp>
      <p:sp>
        <p:nvSpPr>
          <p:cNvPr id="11" name="TextBox 10">
            <a:extLst>
              <a:ext uri="{FF2B5EF4-FFF2-40B4-BE49-F238E27FC236}">
                <a16:creationId xmlns:a16="http://schemas.microsoft.com/office/drawing/2014/main" id="{35FBA7DF-3D9A-4731-A443-944212E20F01}"/>
              </a:ext>
            </a:extLst>
          </p:cNvPr>
          <p:cNvSpPr txBox="1"/>
          <p:nvPr/>
        </p:nvSpPr>
        <p:spPr>
          <a:xfrm>
            <a:off x="8060891" y="1911872"/>
            <a:ext cx="3689498" cy="276999"/>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200" dirty="0">
                <a:latin typeface="Calibri Light" panose="020F0302020204030204" pitchFamily="34" charset="0"/>
              </a:rPr>
              <a:t>Official Liaisons on specification work:</a:t>
            </a:r>
          </a:p>
        </p:txBody>
      </p:sp>
      <p:sp>
        <p:nvSpPr>
          <p:cNvPr id="13" name="TextBox 12">
            <a:extLst>
              <a:ext uri="{FF2B5EF4-FFF2-40B4-BE49-F238E27FC236}">
                <a16:creationId xmlns:a16="http://schemas.microsoft.com/office/drawing/2014/main" id="{7332D254-C8C2-4EC7-88E6-041420948204}"/>
              </a:ext>
            </a:extLst>
          </p:cNvPr>
          <p:cNvSpPr txBox="1"/>
          <p:nvPr/>
        </p:nvSpPr>
        <p:spPr bwMode="auto">
          <a:xfrm>
            <a:off x="5838996" y="5071834"/>
            <a:ext cx="1339850" cy="253916"/>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defRPr/>
            </a:pPr>
            <a:r>
              <a:rPr lang="en-GB" sz="1050" dirty="0">
                <a:latin typeface="Calibri Light" panose="020F0302020204030204" pitchFamily="34" charset="0"/>
              </a:rPr>
              <a:t>Certification Bodies</a:t>
            </a:r>
          </a:p>
        </p:txBody>
      </p:sp>
      <p:sp>
        <p:nvSpPr>
          <p:cNvPr id="17" name="TextBox 16">
            <a:extLst>
              <a:ext uri="{FF2B5EF4-FFF2-40B4-BE49-F238E27FC236}">
                <a16:creationId xmlns:a16="http://schemas.microsoft.com/office/drawing/2014/main" id="{99897C7A-E3CE-4A74-B0BD-CBD1B22DE5A7}"/>
              </a:ext>
            </a:extLst>
          </p:cNvPr>
          <p:cNvSpPr txBox="1"/>
          <p:nvPr/>
        </p:nvSpPr>
        <p:spPr>
          <a:xfrm>
            <a:off x="273152" y="1837210"/>
            <a:ext cx="2378486" cy="415498"/>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pPr algn="ctr">
              <a:defRPr/>
            </a:pPr>
            <a:r>
              <a:rPr lang="en-GB" sz="1050" dirty="0">
                <a:latin typeface="Century Gothic" panose="020B0502020202020204" pitchFamily="34" charset="0"/>
              </a:rPr>
              <a:t>3GPP Organizational Partners (OPs)</a:t>
            </a:r>
          </a:p>
        </p:txBody>
      </p:sp>
      <p:sp>
        <p:nvSpPr>
          <p:cNvPr id="19" name="Content Placeholder 2">
            <a:extLst>
              <a:ext uri="{FF2B5EF4-FFF2-40B4-BE49-F238E27FC236}">
                <a16:creationId xmlns:a16="http://schemas.microsoft.com/office/drawing/2014/main" id="{4629D57D-9E8A-48A7-B0D9-80DCFEB3C17F}"/>
              </a:ext>
            </a:extLst>
          </p:cNvPr>
          <p:cNvSpPr>
            <a:spLocks noGrp="1"/>
          </p:cNvSpPr>
          <p:nvPr>
            <p:ph idx="1"/>
          </p:nvPr>
        </p:nvSpPr>
        <p:spPr>
          <a:xfrm>
            <a:off x="2892584" y="1422062"/>
            <a:ext cx="5006975" cy="2873646"/>
          </a:xfrm>
        </p:spPr>
        <p:txBody>
          <a:bodyPr/>
          <a:lstStyle/>
          <a:p>
            <a:pPr marL="266700" indent="-266700" algn="just">
              <a:defRPr/>
            </a:pPr>
            <a:r>
              <a:rPr lang="" altLang="en-US" sz="1600" dirty="0">
                <a:latin typeface="Century Gothic" panose="020B0502020202020204" pitchFamily="34" charset="0"/>
              </a:rPr>
              <a:t>T</a:t>
            </a:r>
            <a:r>
              <a:rPr lang="en-GB" altLang="en-US" sz="1600" dirty="0">
                <a:latin typeface="Century Gothic" panose="020B0502020202020204" pitchFamily="34" charset="0"/>
              </a:rPr>
              <a:t>he 3GPP </a:t>
            </a:r>
            <a:r>
              <a:rPr lang="en-GB" altLang="en-US" sz="1600" b="1" dirty="0">
                <a:solidFill>
                  <a:schemeClr val="accent6"/>
                </a:solidFill>
                <a:latin typeface="Century Gothic" panose="020B0502020202020204" pitchFamily="34" charset="0"/>
              </a:rPr>
              <a:t>Organizational Partners</a:t>
            </a:r>
            <a:r>
              <a:rPr lang="" altLang="en-US" sz="1600" b="1" dirty="0">
                <a:solidFill>
                  <a:schemeClr val="accent6"/>
                </a:solidFill>
                <a:latin typeface="Century Gothic" panose="020B0502020202020204" pitchFamily="34" charset="0"/>
              </a:rPr>
              <a:t> (OP) </a:t>
            </a:r>
            <a:r>
              <a:rPr lang="en-GB" altLang="en-US" sz="1600" b="1" dirty="0">
                <a:solidFill>
                  <a:schemeClr val="accent6"/>
                </a:solidFill>
                <a:latin typeface="Century Gothic" panose="020B0502020202020204" pitchFamily="34" charset="0"/>
              </a:rPr>
              <a:t> </a:t>
            </a:r>
            <a:r>
              <a:rPr lang="en-GB" altLang="en-US" sz="1600" dirty="0">
                <a:latin typeface="Century Gothic" panose="020B0502020202020204" pitchFamily="34" charset="0"/>
              </a:rPr>
              <a:t>- 7 Standards Organizations - from China, Europe, India, Japan, Korea and the United States.</a:t>
            </a:r>
            <a:endParaRPr lang="" altLang="en-US" sz="1600" dirty="0">
              <a:latin typeface="Century Gothic" panose="020B0502020202020204" pitchFamily="34" charset="0"/>
            </a:endParaRPr>
          </a:p>
          <a:p>
            <a:pPr marL="266700" indent="-266700" algn="just">
              <a:defRPr/>
            </a:pPr>
            <a:r>
              <a:rPr lang="en-GB" altLang="en-US" sz="1600" dirty="0">
                <a:latin typeface="Century Gothic" panose="020B0502020202020204" pitchFamily="34" charset="0"/>
              </a:rPr>
              <a:t>Participation in 3GPP by companies and organizations becoming </a:t>
            </a:r>
            <a:r>
              <a:rPr lang="" altLang="en-US" sz="1600" dirty="0">
                <a:latin typeface="Century Gothic" panose="020B0502020202020204" pitchFamily="34" charset="0"/>
              </a:rPr>
              <a:t>M</a:t>
            </a:r>
            <a:r>
              <a:rPr lang="en-GB" altLang="en-US" sz="1600" dirty="0">
                <a:latin typeface="Century Gothic" panose="020B0502020202020204" pitchFamily="34" charset="0"/>
              </a:rPr>
              <a:t>embers of one of</a:t>
            </a:r>
            <a:r>
              <a:rPr lang="" altLang="en-US" sz="1600" dirty="0">
                <a:latin typeface="Century Gothic" panose="020B0502020202020204" pitchFamily="34" charset="0"/>
              </a:rPr>
              <a:t> the</a:t>
            </a:r>
            <a:r>
              <a:rPr lang="en-GB" altLang="en-US" sz="1600" dirty="0">
                <a:latin typeface="Century Gothic" panose="020B0502020202020204" pitchFamily="34" charset="0"/>
              </a:rPr>
              <a:t>se</a:t>
            </a:r>
            <a:r>
              <a:rPr lang="" altLang="en-US" sz="1600" dirty="0">
                <a:latin typeface="Century Gothic" panose="020B0502020202020204" pitchFamily="34" charset="0"/>
              </a:rPr>
              <a:t>  7  OPs.</a:t>
            </a:r>
          </a:p>
          <a:p>
            <a:pPr marL="266700" indent="-266700" algn="just">
              <a:defRPr/>
            </a:pPr>
            <a:r>
              <a:rPr lang="en-GB" altLang="en-US" sz="1600" dirty="0">
                <a:latin typeface="Century Gothic" panose="020B0502020202020204" pitchFamily="34" charset="0"/>
              </a:rPr>
              <a:t>Inputs on market requirements may come in to the Project via 3GPP </a:t>
            </a:r>
            <a:r>
              <a:rPr lang="en-GB" altLang="en-US" sz="1600" b="1" dirty="0">
                <a:solidFill>
                  <a:schemeClr val="accent6"/>
                </a:solidFill>
                <a:latin typeface="Century Gothic" panose="020B0502020202020204" pitchFamily="34" charset="0"/>
              </a:rPr>
              <a:t>Market Representation Partners</a:t>
            </a:r>
            <a:r>
              <a:rPr lang="" altLang="en-US" sz="1600" b="1" dirty="0">
                <a:solidFill>
                  <a:schemeClr val="accent6"/>
                </a:solidFill>
                <a:latin typeface="Century Gothic" panose="020B0502020202020204" pitchFamily="34" charset="0"/>
              </a:rPr>
              <a:t> (MRP)</a:t>
            </a:r>
            <a:r>
              <a:rPr lang="en-GB" altLang="en-US" sz="1600" dirty="0">
                <a:latin typeface="Century Gothic" panose="020B0502020202020204" pitchFamily="34" charset="0"/>
              </a:rPr>
              <a:t>. </a:t>
            </a:r>
          </a:p>
          <a:p>
            <a:pPr marL="266700" indent="-266700" algn="just">
              <a:defRPr/>
            </a:pPr>
            <a:r>
              <a:rPr lang="en-GB" altLang="en-US" sz="1600" dirty="0">
                <a:latin typeface="Century Gothic" panose="020B0502020202020204" pitchFamily="34" charset="0"/>
              </a:rPr>
              <a:t>There is a lot of additional </a:t>
            </a:r>
            <a:r>
              <a:rPr lang="en-GB" altLang="en-US" sz="1600" b="1" dirty="0">
                <a:solidFill>
                  <a:schemeClr val="accent2"/>
                </a:solidFill>
                <a:latin typeface="Century Gothic" panose="020B0502020202020204" pitchFamily="34" charset="0"/>
              </a:rPr>
              <a:t>external liaison </a:t>
            </a:r>
            <a:r>
              <a:rPr lang="en-GB" altLang="en-US" sz="1600" dirty="0">
                <a:latin typeface="Century Gothic" panose="020B0502020202020204" pitchFamily="34" charset="0"/>
              </a:rPr>
              <a:t>activity…SDOs, Industry bodies, projects…</a:t>
            </a:r>
          </a:p>
          <a:p>
            <a:pPr algn="just">
              <a:defRPr/>
            </a:pPr>
            <a:endParaRPr lang="en-GB" altLang="en-US" sz="1400" dirty="0"/>
          </a:p>
        </p:txBody>
      </p:sp>
      <p:sp>
        <p:nvSpPr>
          <p:cNvPr id="2" name="Rectangle: Rounded Corners 1">
            <a:extLst>
              <a:ext uri="{FF2B5EF4-FFF2-40B4-BE49-F238E27FC236}">
                <a16:creationId xmlns:a16="http://schemas.microsoft.com/office/drawing/2014/main" id="{8270EE5F-A92F-4814-8C0D-9395DE9E06E7}"/>
              </a:ext>
            </a:extLst>
          </p:cNvPr>
          <p:cNvSpPr/>
          <p:nvPr/>
        </p:nvSpPr>
        <p:spPr>
          <a:xfrm>
            <a:off x="149980" y="4544863"/>
            <a:ext cx="3622375" cy="1818463"/>
          </a:xfrm>
          <a:prstGeom prst="roundRect">
            <a:avLst>
              <a:gd name="adj" fmla="val 690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6EC4D296-7937-4972-B77A-CF5D394762D9}"/>
              </a:ext>
            </a:extLst>
          </p:cNvPr>
          <p:cNvSpPr/>
          <p:nvPr/>
        </p:nvSpPr>
        <p:spPr>
          <a:xfrm>
            <a:off x="8060891" y="2240449"/>
            <a:ext cx="3689498" cy="4062651"/>
          </a:xfrm>
          <a:prstGeom prst="roundRect">
            <a:avLst>
              <a:gd name="adj" fmla="val 3444"/>
            </a:avLst>
          </a:prstGeom>
          <a:noFill/>
          <a:ln w="0" cmpd="dbl">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705" name="TextBox 29704">
            <a:extLst>
              <a:ext uri="{FF2B5EF4-FFF2-40B4-BE49-F238E27FC236}">
                <a16:creationId xmlns:a16="http://schemas.microsoft.com/office/drawing/2014/main" id="{86163432-F042-4E02-8132-064921FE5142}"/>
              </a:ext>
            </a:extLst>
          </p:cNvPr>
          <p:cNvSpPr txBox="1"/>
          <p:nvPr/>
        </p:nvSpPr>
        <p:spPr>
          <a:xfrm>
            <a:off x="8060891" y="2287668"/>
            <a:ext cx="3689499" cy="4062651"/>
          </a:xfrm>
          <a:prstGeom prst="rect">
            <a:avLst/>
          </a:prstGeom>
          <a:noFill/>
        </p:spPr>
        <p:txBody>
          <a:bodyPr wrap="square" rtlCol="0">
            <a:spAutoFit/>
          </a:bodyPr>
          <a:lstStyle/>
          <a:p>
            <a:pPr algn="just"/>
            <a:r>
              <a:rPr lang="en-GB" sz="900" dirty="0">
                <a:latin typeface="Century Gothic" panose="020B0502020202020204" pitchFamily="34" charset="0"/>
              </a:rPr>
              <a:t>450 MHz Alliance, </a:t>
            </a:r>
            <a:r>
              <a:rPr lang="en-GB" sz="900" dirty="0">
                <a:solidFill>
                  <a:schemeClr val="accent2"/>
                </a:solidFill>
                <a:latin typeface="Century Gothic" panose="020B0502020202020204" pitchFamily="34" charset="0"/>
              </a:rPr>
              <a:t>AISG, Bluetooth</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Broadband Forum (BBF), </a:t>
            </a:r>
            <a:r>
              <a:rPr lang="en-GB" sz="900" dirty="0" err="1">
                <a:latin typeface="Century Gothic" panose="020B0502020202020204" pitchFamily="34" charset="0"/>
              </a:rPr>
              <a:t>CableLabs</a:t>
            </a:r>
            <a:r>
              <a:rPr lang="en-GB" sz="900" dirty="0">
                <a:latin typeface="Century Gothic" panose="020B0502020202020204" pitchFamily="34" charset="0"/>
              </a:rPr>
              <a:t>,  </a:t>
            </a:r>
            <a:r>
              <a:rPr lang="en-GB" sz="900" dirty="0">
                <a:solidFill>
                  <a:schemeClr val="accent2"/>
                </a:solidFill>
                <a:latin typeface="Century Gothic" panose="020B0502020202020204" pitchFamily="34" charset="0"/>
              </a:rPr>
              <a:t>International Special Committee on Radio Interference (CISPR), </a:t>
            </a:r>
            <a:r>
              <a:rPr lang="en-GB" sz="900" dirty="0">
                <a:solidFill>
                  <a:schemeClr val="accent1"/>
                </a:solidFill>
                <a:latin typeface="Century Gothic" panose="020B0502020202020204" pitchFamily="34" charset="0"/>
              </a:rPr>
              <a:t>CTIA</a:t>
            </a:r>
            <a:r>
              <a:rPr lang="en-GB" sz="900" dirty="0">
                <a:latin typeface="Century Gothic" panose="020B0502020202020204" pitchFamily="34" charset="0"/>
              </a:rPr>
              <a:t>, Digital Video Broadcasting (DVB) Project, </a:t>
            </a:r>
            <a:r>
              <a:rPr lang="en-GB" sz="900" dirty="0" err="1">
                <a:solidFill>
                  <a:schemeClr val="accent2"/>
                </a:solidFill>
                <a:latin typeface="Century Gothic" panose="020B0502020202020204" pitchFamily="34" charset="0"/>
              </a:rPr>
              <a:t>Ecma</a:t>
            </a:r>
            <a:r>
              <a:rPr lang="en-GB" sz="900" dirty="0">
                <a:solidFill>
                  <a:schemeClr val="accent2"/>
                </a:solidFill>
                <a:latin typeface="Century Gothic" panose="020B0502020202020204" pitchFamily="34" charset="0"/>
              </a:rPr>
              <a:t>, International</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Expert Group for Emergency Access (EGEA), </a:t>
            </a:r>
            <a:r>
              <a:rPr lang="en-GB" sz="900" dirty="0" err="1">
                <a:latin typeface="Century Gothic" panose="020B0502020202020204" pitchFamily="34" charset="0"/>
              </a:rPr>
              <a:t>Eurescom</a:t>
            </a:r>
            <a:r>
              <a:rPr lang="en-GB" sz="900" dirty="0">
                <a:latin typeface="Century Gothic" panose="020B0502020202020204" pitchFamily="34" charset="0"/>
              </a:rPr>
              <a:t>,  </a:t>
            </a:r>
            <a:r>
              <a:rPr lang="en-GB" sz="900" dirty="0">
                <a:solidFill>
                  <a:schemeClr val="accent2"/>
                </a:solidFill>
                <a:latin typeface="Century Gothic" panose="020B0502020202020204" pitchFamily="34" charset="0"/>
              </a:rPr>
              <a:t>COST 273</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European Radiocommunications Committee (ERC), </a:t>
            </a:r>
            <a:r>
              <a:rPr lang="en-GB" sz="900" dirty="0">
                <a:latin typeface="Century Gothic" panose="020B0502020202020204" pitchFamily="34" charset="0"/>
              </a:rPr>
              <a:t>Fixed Mobile Convergence Alliance (FMCA), </a:t>
            </a:r>
            <a:r>
              <a:rPr lang="en-GB" sz="900" dirty="0">
                <a:solidFill>
                  <a:schemeClr val="accent2"/>
                </a:solidFill>
                <a:latin typeface="Century Gothic" panose="020B0502020202020204" pitchFamily="34" charset="0"/>
              </a:rPr>
              <a:t>GCF</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Global TD-LTE Initiative (GTD)</a:t>
            </a:r>
            <a:r>
              <a:rPr lang="en-GB" sz="900" dirty="0">
                <a:latin typeface="Century Gothic" panose="020B0502020202020204" pitchFamily="34" charset="0"/>
              </a:rPr>
              <a:t>, GPS Industry Council, GSM Association, </a:t>
            </a:r>
            <a:r>
              <a:rPr lang="en-GB" sz="900" dirty="0" err="1">
                <a:solidFill>
                  <a:schemeClr val="accent2"/>
                </a:solidFill>
                <a:latin typeface="Century Gothic" panose="020B0502020202020204" pitchFamily="34" charset="0"/>
              </a:rPr>
              <a:t>HomeRF</a:t>
            </a:r>
            <a:r>
              <a:rPr lang="en-GB" sz="900" dirty="0">
                <a:solidFill>
                  <a:schemeClr val="accent2"/>
                </a:solidFill>
                <a:latin typeface="Century Gothic" panose="020B0502020202020204" pitchFamily="34" charset="0"/>
              </a:rPr>
              <a:t> Forum</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IDB Forum</a:t>
            </a:r>
            <a:r>
              <a:rPr lang="en-GB" sz="900" dirty="0">
                <a:latin typeface="Century Gothic" panose="020B0502020202020204" pitchFamily="34" charset="0"/>
              </a:rPr>
              <a:t>, IEEE, </a:t>
            </a:r>
            <a:r>
              <a:rPr lang="en-GB" sz="900" dirty="0">
                <a:solidFill>
                  <a:schemeClr val="accent2"/>
                </a:solidFill>
                <a:latin typeface="Century Gothic" panose="020B0502020202020204" pitchFamily="34" charset="0"/>
              </a:rPr>
              <a:t>Internet Engineering Task Force (IETF), </a:t>
            </a:r>
            <a:r>
              <a:rPr lang="en-GB" sz="900" dirty="0">
                <a:solidFill>
                  <a:schemeClr val="accent1"/>
                </a:solidFill>
                <a:latin typeface="Century Gothic" panose="020B0502020202020204" pitchFamily="34" charset="0"/>
              </a:rPr>
              <a:t>IrDA</a:t>
            </a:r>
            <a:r>
              <a:rPr lang="en-GB" sz="900" dirty="0">
                <a:latin typeface="Century Gothic" panose="020B0502020202020204" pitchFamily="34" charset="0"/>
              </a:rPr>
              <a:t>, International Multimedia </a:t>
            </a:r>
            <a:r>
              <a:rPr lang="en-GB" sz="900" dirty="0" err="1">
                <a:latin typeface="Century Gothic" panose="020B0502020202020204" pitchFamily="34" charset="0"/>
              </a:rPr>
              <a:t>Telecomunications</a:t>
            </a:r>
            <a:r>
              <a:rPr lang="en-GB" sz="900" dirty="0">
                <a:latin typeface="Century Gothic" panose="020B0502020202020204" pitchFamily="34" charset="0"/>
              </a:rPr>
              <a:t> Consortium (IMTC), </a:t>
            </a:r>
            <a:r>
              <a:rPr lang="en-GB" sz="900" dirty="0">
                <a:solidFill>
                  <a:schemeClr val="accent2"/>
                </a:solidFill>
                <a:latin typeface="Century Gothic" panose="020B0502020202020204" pitchFamily="34" charset="0"/>
              </a:rPr>
              <a:t>Internet Streaming Media Alliance</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ISO-ITU expert group</a:t>
            </a:r>
            <a:r>
              <a:rPr lang="en-GB" sz="900" dirty="0">
                <a:latin typeface="Century Gothic" panose="020B0502020202020204" pitchFamily="34" charset="0"/>
              </a:rPr>
              <a:t>, ISO MPEG / JPEG, ITU-T SG2, </a:t>
            </a:r>
            <a:r>
              <a:rPr lang="en-GB" sz="900" dirty="0">
                <a:solidFill>
                  <a:schemeClr val="accent2"/>
                </a:solidFill>
                <a:latin typeface="Century Gothic" panose="020B0502020202020204" pitchFamily="34" charset="0"/>
              </a:rPr>
              <a:t>JAIN tm (</a:t>
            </a:r>
            <a:r>
              <a:rPr lang="en-GB" sz="900" dirty="0" err="1">
                <a:solidFill>
                  <a:schemeClr val="accent2"/>
                </a:solidFill>
                <a:latin typeface="Century Gothic" panose="020B0502020202020204" pitchFamily="34" charset="0"/>
              </a:rPr>
              <a:t>Javatm</a:t>
            </a:r>
            <a:r>
              <a:rPr lang="en-GB" sz="900" dirty="0">
                <a:solidFill>
                  <a:schemeClr val="accent2"/>
                </a:solidFill>
                <a:latin typeface="Century Gothic" panose="020B0502020202020204" pitchFamily="34" charset="0"/>
              </a:rPr>
              <a:t> APIs for Integrated Networks)</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The Java Community Process (JCP), </a:t>
            </a:r>
            <a:r>
              <a:rPr lang="en-GB" sz="900" dirty="0">
                <a:latin typeface="Century Gothic" panose="020B0502020202020204" pitchFamily="34" charset="0"/>
              </a:rPr>
              <a:t>Liberty Alliance Project, </a:t>
            </a:r>
            <a:r>
              <a:rPr lang="en-GB" sz="900" dirty="0">
                <a:solidFill>
                  <a:schemeClr val="accent1"/>
                </a:solidFill>
                <a:latin typeface="Century Gothic" panose="020B0502020202020204" pitchFamily="34" charset="0"/>
              </a:rPr>
              <a:t>Metro Ethernet Forum (MEF)</a:t>
            </a:r>
            <a:r>
              <a:rPr lang="en-GB" sz="900" dirty="0">
                <a:latin typeface="Century Gothic" panose="020B0502020202020204" pitchFamily="34" charset="0"/>
              </a:rPr>
              <a:t>, NENA, </a:t>
            </a:r>
            <a:r>
              <a:rPr lang="en-GB" sz="900" dirty="0">
                <a:solidFill>
                  <a:schemeClr val="accent2"/>
                </a:solidFill>
                <a:latin typeface="Century Gothic" panose="020B0502020202020204" pitchFamily="34" charset="0"/>
              </a:rPr>
              <a:t>NGMN (Next Generation Mobile Networks),</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oneM2M</a:t>
            </a:r>
            <a:r>
              <a:rPr lang="en-GB" sz="900" dirty="0">
                <a:latin typeface="Century Gothic" panose="020B0502020202020204" pitchFamily="34" charset="0"/>
              </a:rPr>
              <a:t>, OMA (Open Mobile Alliance ), </a:t>
            </a:r>
            <a:r>
              <a:rPr lang="en-GB" sz="900" dirty="0">
                <a:solidFill>
                  <a:schemeClr val="accent2"/>
                </a:solidFill>
                <a:latin typeface="Century Gothic" panose="020B0502020202020204" pitchFamily="34" charset="0"/>
              </a:rPr>
              <a:t>Open Networking Foundation (ONF),</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Open IPTV Forum</a:t>
            </a:r>
            <a:r>
              <a:rPr lang="en-GB" sz="900" dirty="0">
                <a:latin typeface="Century Gothic" panose="020B0502020202020204" pitchFamily="34" charset="0"/>
              </a:rPr>
              <a:t>, Object Management Group (OMG), </a:t>
            </a:r>
            <a:r>
              <a:rPr lang="en-GB" sz="900" dirty="0">
                <a:solidFill>
                  <a:schemeClr val="accent2"/>
                </a:solidFill>
                <a:latin typeface="Century Gothic" panose="020B0502020202020204" pitchFamily="34" charset="0"/>
              </a:rPr>
              <a:t>PCS Type Certification Review Board (PTCRB)</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Portable Computer and Communications Association (PCCA)</a:t>
            </a:r>
            <a:r>
              <a:rPr lang="en-GB" sz="900" dirty="0">
                <a:latin typeface="Century Gothic" panose="020B0502020202020204" pitchFamily="34" charset="0"/>
              </a:rPr>
              <a:t>, Presence and Availability Management (PAM) Forum, </a:t>
            </a:r>
            <a:r>
              <a:rPr lang="en-GB" sz="900" dirty="0">
                <a:solidFill>
                  <a:schemeClr val="accent2"/>
                </a:solidFill>
                <a:latin typeface="Century Gothic" panose="020B0502020202020204" pitchFamily="34" charset="0"/>
              </a:rPr>
              <a:t>RSA Laboratories</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SDR Forum</a:t>
            </a:r>
            <a:r>
              <a:rPr lang="en-GB" sz="900" dirty="0">
                <a:latin typeface="Century Gothic" panose="020B0502020202020204" pitchFamily="34" charset="0"/>
              </a:rPr>
              <a:t>, Sun Micro Systems Inc., Steerco, </a:t>
            </a:r>
            <a:r>
              <a:rPr lang="en-GB" sz="900" dirty="0" err="1">
                <a:solidFill>
                  <a:schemeClr val="accent2"/>
                </a:solidFill>
                <a:latin typeface="Century Gothic" panose="020B0502020202020204" pitchFamily="34" charset="0"/>
              </a:rPr>
              <a:t>SyncML</a:t>
            </a:r>
            <a:r>
              <a:rPr lang="en-GB" sz="900" dirty="0">
                <a:solidFill>
                  <a:schemeClr val="accent2"/>
                </a:solidFill>
                <a:latin typeface="Century Gothic" panose="020B0502020202020204" pitchFamily="34" charset="0"/>
              </a:rPr>
              <a:t> Initiative</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Trusted Computing Group (TCG), </a:t>
            </a:r>
            <a:r>
              <a:rPr lang="en-GB" sz="900" dirty="0" err="1">
                <a:latin typeface="Century Gothic" panose="020B0502020202020204" pitchFamily="34" charset="0"/>
              </a:rPr>
              <a:t>TeleManagement</a:t>
            </a:r>
            <a:r>
              <a:rPr lang="en-GB" sz="900" dirty="0">
                <a:latin typeface="Century Gothic" panose="020B0502020202020204" pitchFamily="34" charset="0"/>
              </a:rPr>
              <a:t> Forum (TMF), TCCA, </a:t>
            </a:r>
            <a:r>
              <a:rPr lang="en-GB" sz="900" dirty="0">
                <a:solidFill>
                  <a:schemeClr val="accent1"/>
                </a:solidFill>
                <a:latin typeface="Century Gothic" panose="020B0502020202020204" pitchFamily="34" charset="0"/>
              </a:rPr>
              <a:t>TIA /TR45</a:t>
            </a:r>
            <a:r>
              <a:rPr lang="en-GB" sz="900" dirty="0">
                <a:latin typeface="Century Gothic" panose="020B0502020202020204" pitchFamily="34" charset="0"/>
              </a:rPr>
              <a:t>, TIA/TR47, </a:t>
            </a:r>
            <a:r>
              <a:rPr lang="en-GB" sz="900" dirty="0">
                <a:solidFill>
                  <a:schemeClr val="accent2"/>
                </a:solidFill>
                <a:latin typeface="Century Gothic" panose="020B0502020202020204" pitchFamily="34" charset="0"/>
              </a:rPr>
              <a:t>ITU</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TV-anytime Forum</a:t>
            </a:r>
            <a:r>
              <a:rPr lang="en-GB" sz="900" dirty="0">
                <a:latin typeface="Century Gothic" panose="020B0502020202020204" pitchFamily="34" charset="0"/>
              </a:rPr>
              <a:t>, Voice </a:t>
            </a:r>
            <a:r>
              <a:rPr lang="en-GB" sz="900" dirty="0" err="1">
                <a:latin typeface="Century Gothic" panose="020B0502020202020204" pitchFamily="34" charset="0"/>
              </a:rPr>
              <a:t>eXtensible</a:t>
            </a:r>
            <a:r>
              <a:rPr lang="en-GB" sz="900" dirty="0">
                <a:latin typeface="Century Gothic" panose="020B0502020202020204" pitchFamily="34" charset="0"/>
              </a:rPr>
              <a:t> Mark-up Language (VXML) Forum, </a:t>
            </a:r>
            <a:r>
              <a:rPr lang="en-GB" sz="900" dirty="0">
                <a:solidFill>
                  <a:schemeClr val="accent2"/>
                </a:solidFill>
                <a:latin typeface="Century Gothic" panose="020B0502020202020204" pitchFamily="34" charset="0"/>
              </a:rPr>
              <a:t>Wi-Fi Alliance,</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Wireless Broadband Alliance (WBA)</a:t>
            </a:r>
            <a:r>
              <a:rPr lang="en-GB" sz="900" dirty="0">
                <a:latin typeface="Century Gothic" panose="020B0502020202020204" pitchFamily="34" charset="0"/>
              </a:rPr>
              <a:t>, WLAN Smart Card Consortium, </a:t>
            </a:r>
            <a:r>
              <a:rPr lang="en-GB" sz="900" dirty="0">
                <a:solidFill>
                  <a:schemeClr val="accent2"/>
                </a:solidFill>
                <a:latin typeface="Century Gothic" panose="020B0502020202020204" pitchFamily="34" charset="0"/>
              </a:rPr>
              <a:t>Wireless World Research Forum (WWRF), </a:t>
            </a:r>
            <a:r>
              <a:rPr lang="en-GB" sz="900" dirty="0">
                <a:solidFill>
                  <a:schemeClr val="accent1"/>
                </a:solidFill>
                <a:latin typeface="Century Gothic" panose="020B0502020202020204" pitchFamily="34" charset="0"/>
              </a:rPr>
              <a:t>World Wide Web Consortium (W3C)</a:t>
            </a:r>
          </a:p>
          <a:p>
            <a:pPr algn="just"/>
            <a:endParaRPr lang="en-GB" sz="900" dirty="0">
              <a:solidFill>
                <a:schemeClr val="accent1"/>
              </a:solidFill>
              <a:latin typeface="Century Gothic" panose="020B0502020202020204" pitchFamily="34" charset="0"/>
            </a:endParaRPr>
          </a:p>
          <a:p>
            <a:pPr algn="r"/>
            <a:r>
              <a:rPr lang="en-GB" sz="600" dirty="0">
                <a:latin typeface="Century Gothic" panose="020B0502020202020204" pitchFamily="34" charset="0"/>
              </a:rPr>
              <a:t>(Source: extract from </a:t>
            </a:r>
            <a:r>
              <a:rPr lang="en-GB" sz="600" dirty="0">
                <a:latin typeface="Century Gothic" panose="020B0502020202020204" pitchFamily="34" charset="0"/>
                <a:hlinkClick r:id="rId5"/>
              </a:rPr>
              <a:t>https://www.3gpp.org/about-3gpp/15-bodies-with-which-3gpp-has</a:t>
            </a:r>
            <a:r>
              <a:rPr lang="en-GB" sz="600" dirty="0">
                <a:latin typeface="Century Gothic" panose="020B0502020202020204" pitchFamily="34" charset="0"/>
              </a:rPr>
              <a:t>) </a:t>
            </a:r>
          </a:p>
        </p:txBody>
      </p:sp>
      <p:sp>
        <p:nvSpPr>
          <p:cNvPr id="4" name="Rectangle: Rounded Corners 3">
            <a:extLst>
              <a:ext uri="{FF2B5EF4-FFF2-40B4-BE49-F238E27FC236}">
                <a16:creationId xmlns:a16="http://schemas.microsoft.com/office/drawing/2014/main" id="{5D65B6DD-2477-407F-A76F-2E4A1C6D3E10}"/>
              </a:ext>
            </a:extLst>
          </p:cNvPr>
          <p:cNvSpPr/>
          <p:nvPr/>
        </p:nvSpPr>
        <p:spPr>
          <a:xfrm>
            <a:off x="62552" y="2175009"/>
            <a:ext cx="637409" cy="40605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~700 </a:t>
            </a:r>
            <a:r>
              <a:rPr lang="en-GB" sz="700" dirty="0"/>
              <a:t>companies</a:t>
            </a:r>
            <a:endParaRPr lang="en-GB" sz="1200" dirty="0"/>
          </a:p>
        </p:txBody>
      </p:sp>
      <p:pic>
        <p:nvPicPr>
          <p:cNvPr id="7" name="Picture 6" descr="A picture containing text, clock&#10;&#10;Description automatically generated">
            <a:extLst>
              <a:ext uri="{FF2B5EF4-FFF2-40B4-BE49-F238E27FC236}">
                <a16:creationId xmlns:a16="http://schemas.microsoft.com/office/drawing/2014/main" id="{35F08959-E117-45C7-8BAD-649D53CEE80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97839" y="5798844"/>
            <a:ext cx="798890" cy="402180"/>
          </a:xfrm>
          <a:prstGeom prst="rect">
            <a:avLst/>
          </a:prstGeom>
        </p:spPr>
      </p:pic>
      <p:pic>
        <p:nvPicPr>
          <p:cNvPr id="12" name="Picture 11" descr="Logo, company name&#10;&#10;Description automatically generated">
            <a:extLst>
              <a:ext uri="{FF2B5EF4-FFF2-40B4-BE49-F238E27FC236}">
                <a16:creationId xmlns:a16="http://schemas.microsoft.com/office/drawing/2014/main" id="{CEED7DE0-2055-4647-8AE5-438F17AF8EF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97839" y="5505087"/>
            <a:ext cx="798890" cy="225394"/>
          </a:xfrm>
          <a:prstGeom prst="rect">
            <a:avLst/>
          </a:prstGeom>
        </p:spPr>
      </p:pic>
      <p:sp>
        <p:nvSpPr>
          <p:cNvPr id="25" name="Rectangle: Rounded Corners 24">
            <a:extLst>
              <a:ext uri="{FF2B5EF4-FFF2-40B4-BE49-F238E27FC236}">
                <a16:creationId xmlns:a16="http://schemas.microsoft.com/office/drawing/2014/main" id="{586A88A7-A430-4A20-BF80-B816732C8E7A}"/>
              </a:ext>
            </a:extLst>
          </p:cNvPr>
          <p:cNvSpPr/>
          <p:nvPr/>
        </p:nvSpPr>
        <p:spPr>
          <a:xfrm>
            <a:off x="5838995" y="5418417"/>
            <a:ext cx="1339851" cy="854491"/>
          </a:xfrm>
          <a:prstGeom prst="roundRect">
            <a:avLst>
              <a:gd name="adj" fmla="val 6902"/>
            </a:avLst>
          </a:prstGeom>
          <a:noFill/>
          <a:ln w="190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Rounded Corners 23">
            <a:extLst>
              <a:ext uri="{FF2B5EF4-FFF2-40B4-BE49-F238E27FC236}">
                <a16:creationId xmlns:a16="http://schemas.microsoft.com/office/drawing/2014/main" id="{7A8FF5ED-26D0-4F8F-81D2-6E4517447999}"/>
              </a:ext>
            </a:extLst>
          </p:cNvPr>
          <p:cNvSpPr/>
          <p:nvPr/>
        </p:nvSpPr>
        <p:spPr>
          <a:xfrm>
            <a:off x="3971650" y="5395902"/>
            <a:ext cx="1447868" cy="824224"/>
          </a:xfrm>
          <a:prstGeom prst="roundRect">
            <a:avLst>
              <a:gd name="adj" fmla="val 6902"/>
            </a:avLst>
          </a:prstGeom>
          <a:noFill/>
          <a:ln w="190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A4437C27-D4BC-4BB1-967F-2D2F65A94EA2}"/>
              </a:ext>
            </a:extLst>
          </p:cNvPr>
          <p:cNvSpPr txBox="1"/>
          <p:nvPr/>
        </p:nvSpPr>
        <p:spPr>
          <a:xfrm>
            <a:off x="441610" y="4318993"/>
            <a:ext cx="2378486" cy="415498"/>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pPr algn="ctr">
              <a:defRPr/>
            </a:pPr>
            <a:r>
              <a:rPr lang="en-GB" altLang="en-US" sz="1050" dirty="0">
                <a:latin typeface="Century Gothic" panose="020B0502020202020204" pitchFamily="34" charset="0"/>
              </a:rPr>
              <a:t>3GPP Market Representation Partners</a:t>
            </a:r>
            <a:r>
              <a:rPr lang="" altLang="en-US" sz="1050" dirty="0">
                <a:latin typeface="Century Gothic" panose="020B0502020202020204" pitchFamily="34" charset="0"/>
              </a:rPr>
              <a:t> (MRP</a:t>
            </a:r>
            <a:r>
              <a:rPr lang="en-GB" altLang="en-US" sz="1050" dirty="0">
                <a:latin typeface="Century Gothic" panose="020B0502020202020204" pitchFamily="34" charset="0"/>
              </a:rPr>
              <a:t>s</a:t>
            </a:r>
            <a:r>
              <a:rPr lang="" altLang="en-US" sz="1050" dirty="0">
                <a:latin typeface="Century Gothic" panose="020B0502020202020204" pitchFamily="34" charset="0"/>
              </a:rPr>
              <a:t>)</a:t>
            </a:r>
            <a:endParaRPr lang="en-GB" sz="1050" dirty="0">
              <a:latin typeface="Century Gothic" panose="020B0502020202020204" pitchFamily="34" charset="0"/>
            </a:endParaRPr>
          </a:p>
        </p:txBody>
      </p:sp>
      <p:pic>
        <p:nvPicPr>
          <p:cNvPr id="5" name="Picture 4" descr="Logo, company name&#10;&#10;Description automatically generated">
            <a:extLst>
              <a:ext uri="{FF2B5EF4-FFF2-40B4-BE49-F238E27FC236}">
                <a16:creationId xmlns:a16="http://schemas.microsoft.com/office/drawing/2014/main" id="{318D5F06-3F39-4F9B-828B-363574E43A7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2837" y="4818639"/>
            <a:ext cx="3158969" cy="1484716"/>
          </a:xfrm>
          <a:prstGeom prst="rect">
            <a:avLst/>
          </a:prstGeom>
        </p:spPr>
      </p:pic>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13252"/>
            <a:ext cx="9102725" cy="1143000"/>
          </a:xfrm>
        </p:spPr>
        <p:txBody>
          <a:bodyPr/>
          <a:lstStyle/>
          <a:p>
            <a:r>
              <a:rPr lang="en-US" altLang="zh-CN" dirty="0">
                <a:latin typeface="Calibri Light" panose="020F0302020204030204" pitchFamily="34" charset="0"/>
                <a:cs typeface="Calibri Light" panose="020F0302020204030204" pitchFamily="34" charset="0"/>
              </a:rPr>
              <a:t>Overview of 5G Network Slice Charging </a:t>
            </a:r>
          </a:p>
        </p:txBody>
      </p:sp>
      <p:sp>
        <p:nvSpPr>
          <p:cNvPr id="5" name="矩形 4"/>
          <p:cNvSpPr/>
          <p:nvPr/>
        </p:nvSpPr>
        <p:spPr>
          <a:xfrm>
            <a:off x="244887" y="1007109"/>
            <a:ext cx="11465332" cy="4981877"/>
          </a:xfrm>
          <a:prstGeom prst="rect">
            <a:avLst/>
          </a:prstGeom>
        </p:spPr>
        <p:txBody>
          <a:bodyPr wrap="square">
            <a:spAutoFit/>
          </a:bodyPr>
          <a:lstStyle/>
          <a:p>
            <a:pPr marL="0" lvl="1" algn="just" eaLnBrk="1" fontAlgn="auto" hangingPunct="1">
              <a:lnSpc>
                <a:spcPct val="90000"/>
              </a:lnSpc>
              <a:spcBef>
                <a:spcPts val="1000"/>
              </a:spcBef>
              <a:spcAft>
                <a:spcPts val="0"/>
              </a:spcAft>
            </a:pPr>
            <a:r>
              <a:rPr lang="en-GB" altLang="zh-CN" b="1" dirty="0">
                <a:latin typeface="+mn-lt"/>
              </a:rPr>
              <a:t>Objective</a:t>
            </a:r>
            <a:r>
              <a:rPr lang="en-GB" altLang="zh-CN" dirty="0">
                <a:latin typeface="+mn-lt"/>
              </a:rPr>
              <a:t>: </a:t>
            </a:r>
            <a:r>
              <a:rPr lang="en-GB" altLang="zh-CN" b="1" dirty="0">
                <a:latin typeface="+mn-lt"/>
              </a:rPr>
              <a:t>To</a:t>
            </a:r>
            <a:r>
              <a:rPr lang="en-GB" altLang="zh-CN" dirty="0">
                <a:latin typeface="+mn-lt"/>
              </a:rPr>
              <a:t> </a:t>
            </a:r>
            <a:r>
              <a:rPr lang="en-GB" altLang="zh-CN" b="1" dirty="0">
                <a:latin typeface="+mn-lt"/>
              </a:rPr>
              <a:t>support the 5G Network slice charging using </a:t>
            </a:r>
            <a:r>
              <a:rPr lang="en-GB" altLang="zh-CN" b="1" dirty="0" err="1">
                <a:latin typeface="+mn-lt"/>
              </a:rPr>
              <a:t>Nchf</a:t>
            </a:r>
            <a:endParaRPr lang="en-GB" altLang="zh-CN" b="1" dirty="0">
              <a:latin typeface="+mn-lt"/>
            </a:endParaRPr>
          </a:p>
          <a:p>
            <a:pPr marL="0" lvl="1" indent="0" algn="just" eaLnBrk="1" fontAlgn="auto" hangingPunct="1">
              <a:lnSpc>
                <a:spcPct val="90000"/>
              </a:lnSpc>
              <a:spcBef>
                <a:spcPts val="1000"/>
              </a:spcBef>
              <a:spcAft>
                <a:spcPts val="0"/>
              </a:spcAft>
            </a:pPr>
            <a:endParaRPr lang="en-GB" altLang="zh-CN" b="1" dirty="0">
              <a:latin typeface="+mn-lt"/>
            </a:endParaRPr>
          </a:p>
          <a:p>
            <a:pPr marL="228600" lvl="1" indent="-228600" algn="just" eaLnBrk="1" fontAlgn="auto" hangingPunct="1">
              <a:lnSpc>
                <a:spcPct val="90000"/>
              </a:lnSpc>
              <a:spcBef>
                <a:spcPts val="1000"/>
              </a:spcBef>
              <a:spcAft>
                <a:spcPts val="0"/>
              </a:spcAft>
              <a:buBlip>
                <a:blip r:embed="rId3"/>
              </a:buBlip>
            </a:pPr>
            <a:r>
              <a:rPr lang="en-GB" altLang="zh-CN" dirty="0">
                <a:latin typeface="+mn-lt"/>
              </a:rPr>
              <a:t> Release 16 study: Concept, scenarios and potential charging requirements and solutions– Completed</a:t>
            </a:r>
          </a:p>
          <a:p>
            <a:pPr marL="990600" lvl="3" indent="-379413">
              <a:lnSpc>
                <a:spcPct val="90000"/>
              </a:lnSpc>
              <a:spcBef>
                <a:spcPct val="20000"/>
              </a:spcBef>
              <a:buClr>
                <a:srgbClr val="C00000"/>
              </a:buClr>
              <a:buFont typeface="Arial" panose="020B0604020202020204" pitchFamily="34" charset="0"/>
              <a:buChar char="•"/>
            </a:pPr>
            <a:r>
              <a:rPr lang="en-GB" altLang="zh-CN" dirty="0">
                <a:solidFill>
                  <a:prstClr val="black"/>
                </a:solidFill>
                <a:latin typeface="+mn-lt"/>
              </a:rPr>
              <a:t>3GPP </a:t>
            </a:r>
            <a:r>
              <a:rPr lang="en-GB" altLang="zh-CN" kern="0" dirty="0">
                <a:latin typeface="+mn-lt"/>
              </a:rPr>
              <a:t>Technical Report (TR)</a:t>
            </a:r>
            <a:r>
              <a:rPr lang="en-GB" altLang="zh-CN" dirty="0">
                <a:solidFill>
                  <a:prstClr val="black"/>
                </a:solidFill>
                <a:latin typeface="+mn-lt"/>
              </a:rPr>
              <a:t> 32.845: “</a:t>
            </a:r>
            <a:r>
              <a:rPr lang="en-US" altLang="zh-CN" dirty="0">
                <a:solidFill>
                  <a:prstClr val="black"/>
                </a:solidFill>
                <a:latin typeface="+mn-lt"/>
              </a:rPr>
              <a:t>Charging management; Study on charging aspects of network slicing</a:t>
            </a:r>
            <a:r>
              <a:rPr lang="en-GB" altLang="zh-CN" dirty="0">
                <a:solidFill>
                  <a:prstClr val="black"/>
                </a:solidFill>
                <a:latin typeface="+mn-lt"/>
              </a:rPr>
              <a:t>”</a:t>
            </a:r>
            <a:endParaRPr lang="en-GB" altLang="zh-CN" dirty="0">
              <a:latin typeface="+mn-lt"/>
            </a:endParaRPr>
          </a:p>
          <a:p>
            <a:pPr marL="228600" lvl="1" indent="-228600" algn="just" eaLnBrk="1" fontAlgn="auto" hangingPunct="1">
              <a:lnSpc>
                <a:spcPct val="90000"/>
              </a:lnSpc>
              <a:spcBef>
                <a:spcPts val="1000"/>
              </a:spcBef>
              <a:spcAft>
                <a:spcPts val="0"/>
              </a:spcAft>
              <a:buBlip>
                <a:blip r:embed="rId3"/>
              </a:buBlip>
            </a:pPr>
            <a:r>
              <a:rPr lang="en-GB" altLang="zh-CN" dirty="0">
                <a:latin typeface="+mn-lt"/>
              </a:rPr>
              <a:t> Release 16 normative work item – Completed</a:t>
            </a:r>
          </a:p>
          <a:p>
            <a:pPr marL="990600" lvl="3" indent="-379413">
              <a:lnSpc>
                <a:spcPct val="90000"/>
              </a:lnSpc>
              <a:spcBef>
                <a:spcPct val="20000"/>
              </a:spcBef>
              <a:buClr>
                <a:srgbClr val="C00000"/>
              </a:buClr>
              <a:buFont typeface="Arial" panose="020B0604020202020204" pitchFamily="34" charset="0"/>
              <a:buChar char="•"/>
            </a:pPr>
            <a:r>
              <a:rPr lang="en-US" altLang="zh-CN" dirty="0">
                <a:latin typeface="+mn-lt"/>
              </a:rPr>
              <a:t>3GPP draft Technical Specification (TS) 28.201 (16.1.0): ”Charging management; Network slice performance and analytics charging in the 5G System (5GS); Stage 2”</a:t>
            </a:r>
          </a:p>
          <a:p>
            <a:pPr marL="990600" lvl="3" indent="-379413">
              <a:lnSpc>
                <a:spcPct val="90000"/>
              </a:lnSpc>
              <a:spcBef>
                <a:spcPct val="20000"/>
              </a:spcBef>
              <a:buClr>
                <a:srgbClr val="C00000"/>
              </a:buClr>
              <a:buFont typeface="Arial" panose="020B0604020202020204" pitchFamily="34" charset="0"/>
              <a:buChar char="•"/>
            </a:pPr>
            <a:r>
              <a:rPr lang="en-US" altLang="zh-CN" dirty="0">
                <a:latin typeface="+mn-lt"/>
              </a:rPr>
              <a:t>3GPP draft Technical Specification (TS) 28.202 (16.1.0): ”Charging management; Network slice management charging in the 5G System (5GS); Stage 2”</a:t>
            </a:r>
          </a:p>
          <a:p>
            <a:pPr marL="990600" lvl="3" indent="-379413">
              <a:lnSpc>
                <a:spcPct val="90000"/>
              </a:lnSpc>
              <a:spcBef>
                <a:spcPct val="20000"/>
              </a:spcBef>
              <a:buClr>
                <a:srgbClr val="C00000"/>
              </a:buClr>
              <a:buFont typeface="Arial" panose="020B0604020202020204" pitchFamily="34" charset="0"/>
              <a:buChar char="•"/>
            </a:pPr>
            <a:r>
              <a:rPr lang="en-US" altLang="zh-CN" dirty="0">
                <a:latin typeface="+mn-lt"/>
              </a:rPr>
              <a:t>3GPP draft Technical Specification (TS) 32.291 (17.0.0): ”Telecommunication management; Charging management; 5G system, charging service; Stage 3”</a:t>
            </a:r>
          </a:p>
          <a:p>
            <a:pPr marL="990600" lvl="3" indent="-379413">
              <a:lnSpc>
                <a:spcPct val="90000"/>
              </a:lnSpc>
              <a:spcBef>
                <a:spcPct val="20000"/>
              </a:spcBef>
              <a:buClr>
                <a:srgbClr val="C00000"/>
              </a:buClr>
              <a:buFont typeface="Arial" panose="020B0604020202020204" pitchFamily="34" charset="0"/>
              <a:buChar char="•"/>
            </a:pPr>
            <a:r>
              <a:rPr lang="en-US" altLang="zh-CN" dirty="0">
                <a:latin typeface="+mn-lt"/>
              </a:rPr>
              <a:t>3GPP draft Technical Specification (TS) 32.298 (17.0.0): ”Telecommunication management; Charging management; Charging Data Record (CDR) parameter description”</a:t>
            </a:r>
          </a:p>
          <a:p>
            <a:pPr marL="228600" lvl="1" indent="-228600" algn="just" eaLnBrk="1" fontAlgn="auto" hangingPunct="1">
              <a:lnSpc>
                <a:spcPct val="90000"/>
              </a:lnSpc>
              <a:spcBef>
                <a:spcPts val="1000"/>
              </a:spcBef>
              <a:spcAft>
                <a:spcPts val="0"/>
              </a:spcAft>
              <a:buBlip>
                <a:blip r:embed="rId3"/>
              </a:buBlip>
            </a:pPr>
            <a:r>
              <a:rPr lang="en-GB" altLang="zh-CN" dirty="0">
                <a:latin typeface="+mn-lt"/>
              </a:rPr>
              <a:t> Release 17 study– In Progress</a:t>
            </a:r>
          </a:p>
          <a:p>
            <a:pPr marL="990600" lvl="3" indent="-379413">
              <a:lnSpc>
                <a:spcPct val="90000"/>
              </a:lnSpc>
              <a:spcBef>
                <a:spcPct val="20000"/>
              </a:spcBef>
              <a:buClr>
                <a:srgbClr val="C00000"/>
              </a:buClr>
              <a:buFont typeface="Arial" panose="020B0604020202020204" pitchFamily="34" charset="0"/>
              <a:buChar char="•"/>
            </a:pPr>
            <a:r>
              <a:rPr lang="en-GB" altLang="zh-CN" dirty="0">
                <a:latin typeface="+mn-lt"/>
              </a:rPr>
              <a:t>3GPP Technical Report (TR) 32.847 (0.5.0): ”</a:t>
            </a:r>
            <a:r>
              <a:rPr lang="en-US" altLang="zh-CN" dirty="0">
                <a:latin typeface="+mn-lt"/>
              </a:rPr>
              <a:t>Study on Charging Aspects for Network Slicing Phase 2</a:t>
            </a:r>
            <a:r>
              <a:rPr lang="en-GB" altLang="zh-CN" dirty="0">
                <a:latin typeface="+mn-lt"/>
              </a:rPr>
              <a:t>”</a:t>
            </a:r>
            <a:endParaRPr lang="zh-CN" altLang="zh-CN" dirty="0">
              <a:latin typeface="+mn-lt"/>
            </a:endParaRPr>
          </a:p>
          <a:p>
            <a:pPr marL="990600" lvl="3" indent="-379413">
              <a:lnSpc>
                <a:spcPct val="90000"/>
              </a:lnSpc>
              <a:spcBef>
                <a:spcPct val="20000"/>
              </a:spcBef>
              <a:buClr>
                <a:srgbClr val="C00000"/>
              </a:buClr>
              <a:buBlip>
                <a:blip r:embed="rId4"/>
              </a:buBlip>
            </a:pPr>
            <a:endParaRPr lang="zh-CN" altLang="zh-CN" dirty="0">
              <a:latin typeface="+mn-lt"/>
            </a:endParaRPr>
          </a:p>
        </p:txBody>
      </p:sp>
    </p:spTree>
    <p:extLst>
      <p:ext uri="{BB962C8B-B14F-4D97-AF65-F5344CB8AC3E}">
        <p14:creationId xmlns:p14="http://schemas.microsoft.com/office/powerpoint/2010/main" val="1398556651"/>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0"/>
            <a:ext cx="11592232" cy="1143000"/>
          </a:xfrm>
        </p:spPr>
        <p:txBody>
          <a:bodyPr/>
          <a:lstStyle/>
          <a:p>
            <a:pPr algn="l"/>
            <a:r>
              <a:rPr lang="en-US" altLang="zh-CN" sz="4000" dirty="0">
                <a:latin typeface="Calibri Light" panose="020F0302020204030204" pitchFamily="34" charset="0"/>
                <a:cs typeface="Calibri Light" panose="020F0302020204030204" pitchFamily="34" charset="0"/>
              </a:rPr>
              <a:t>Study on charging aspects of Network Slice </a:t>
            </a:r>
            <a:br>
              <a:rPr lang="en-US" altLang="zh-CN" sz="4000" dirty="0">
                <a:latin typeface="Calibri Light" panose="020F0302020204030204" pitchFamily="34" charset="0"/>
                <a:cs typeface="Calibri Light" panose="020F0302020204030204" pitchFamily="34" charset="0"/>
              </a:rPr>
            </a:br>
            <a:r>
              <a:rPr lang="en-US" altLang="zh-CN" sz="2800" dirty="0">
                <a:solidFill>
                  <a:schemeClr val="bg1">
                    <a:lumMod val="50000"/>
                  </a:schemeClr>
                </a:solidFill>
                <a:latin typeface="Calibri Light" panose="020F0302020204030204" pitchFamily="34" charset="0"/>
                <a:cs typeface="Calibri Light" panose="020F0302020204030204" pitchFamily="34" charset="0"/>
              </a:rPr>
              <a:t>(TR 32.845)</a:t>
            </a:r>
            <a:endParaRPr lang="en-GB" altLang="zh-CN" sz="4000" dirty="0">
              <a:solidFill>
                <a:schemeClr val="bg1">
                  <a:lumMod val="50000"/>
                </a:schemeClr>
              </a:solidFill>
              <a:latin typeface="Calibri Light" panose="020F0302020204030204" pitchFamily="34" charset="0"/>
              <a:cs typeface="Calibri Light" panose="020F0302020204030204" pitchFamily="34" charset="0"/>
            </a:endParaRPr>
          </a:p>
        </p:txBody>
      </p:sp>
      <p:sp>
        <p:nvSpPr>
          <p:cNvPr id="9" name="矩形 8"/>
          <p:cNvSpPr/>
          <p:nvPr/>
        </p:nvSpPr>
        <p:spPr>
          <a:xfrm>
            <a:off x="239244" y="1293631"/>
            <a:ext cx="11571116" cy="6201698"/>
          </a:xfrm>
          <a:prstGeom prst="rect">
            <a:avLst/>
          </a:prstGeom>
        </p:spPr>
        <p:txBody>
          <a:bodyPr wrap="square">
            <a:spAutoFit/>
          </a:bodyPr>
          <a:lstStyle/>
          <a:p>
            <a:pPr marL="228600" lvl="1" indent="-228600" algn="just" eaLnBrk="1" fontAlgn="auto" hangingPunct="1">
              <a:lnSpc>
                <a:spcPct val="90000"/>
              </a:lnSpc>
              <a:spcBef>
                <a:spcPts val="0"/>
              </a:spcBef>
              <a:spcAft>
                <a:spcPts val="600"/>
              </a:spcAft>
              <a:buBlip>
                <a:blip r:embed="rId3"/>
              </a:buBlip>
            </a:pPr>
            <a:r>
              <a:rPr lang="en-GB" altLang="zh-CN" dirty="0">
                <a:latin typeface="+mn-lt"/>
              </a:rPr>
              <a:t> </a:t>
            </a:r>
            <a:r>
              <a:rPr lang="en-US" altLang="zh-CN" dirty="0">
                <a:latin typeface="+mn-lt"/>
              </a:rPr>
              <a:t>Objective</a:t>
            </a:r>
            <a:r>
              <a:rPr lang="zh-CN" altLang="en-US" dirty="0">
                <a:latin typeface="+mn-lt"/>
              </a:rPr>
              <a:t>：</a:t>
            </a:r>
            <a:r>
              <a:rPr lang="en-US" altLang="zh-CN" dirty="0">
                <a:latin typeface="+mn-lt"/>
              </a:rPr>
              <a:t>Study the charging scenarios and requirements for different business model (e.g. B2B Services, </a:t>
            </a:r>
            <a:r>
              <a:rPr lang="en-US" altLang="zh-CN" dirty="0" err="1">
                <a:latin typeface="+mn-lt"/>
              </a:rPr>
              <a:t>NSaaS</a:t>
            </a:r>
            <a:r>
              <a:rPr lang="en-US" altLang="zh-CN" dirty="0">
                <a:latin typeface="+mn-lt"/>
              </a:rPr>
              <a:t>) using network slice and the possible charging aspect for network slice management.</a:t>
            </a:r>
          </a:p>
          <a:p>
            <a:pPr marL="806450" lvl="3" indent="-452438">
              <a:lnSpc>
                <a:spcPct val="90000"/>
              </a:lnSpc>
              <a:spcBef>
                <a:spcPct val="20000"/>
              </a:spcBef>
              <a:buClr>
                <a:srgbClr val="C00000"/>
              </a:buClr>
              <a:buBlip>
                <a:blip r:embed="rId4"/>
              </a:buBlip>
            </a:pPr>
            <a:r>
              <a:rPr lang="en-US" altLang="zh-CN" sz="1600" b="1" dirty="0">
                <a:solidFill>
                  <a:prstClr val="black"/>
                </a:solidFill>
                <a:latin typeface="+mn-lt"/>
              </a:rPr>
              <a:t>Topic 1: Network Slice usage</a:t>
            </a:r>
            <a:r>
              <a:rPr lang="en-US" altLang="zh-CN" sz="1600" dirty="0">
                <a:solidFill>
                  <a:prstClr val="black"/>
                </a:solidFill>
                <a:latin typeface="+mn-lt"/>
              </a:rPr>
              <a:t> </a:t>
            </a:r>
          </a:p>
          <a:p>
            <a:pPr marL="1263650" lvl="4" indent="-452438">
              <a:lnSpc>
                <a:spcPct val="90000"/>
              </a:lnSpc>
              <a:spcBef>
                <a:spcPct val="20000"/>
              </a:spcBef>
              <a:buClr>
                <a:srgbClr val="C00000"/>
              </a:buClr>
              <a:buFont typeface="Arial" panose="020B0604020202020204" pitchFamily="34" charset="0"/>
              <a:buChar char="•"/>
            </a:pPr>
            <a:r>
              <a:rPr lang="en-US" altLang="zh-CN" sz="1600" dirty="0">
                <a:solidFill>
                  <a:prstClr val="black"/>
                </a:solidFill>
                <a:latin typeface="+mn-lt"/>
              </a:rPr>
              <a:t>Usage Based charging: NSI (Network Slice Instance) related usage type may include the volume and duration (per PDU session).</a:t>
            </a:r>
          </a:p>
          <a:p>
            <a:pPr marL="1263650" lvl="4" indent="-452438">
              <a:lnSpc>
                <a:spcPct val="90000"/>
              </a:lnSpc>
              <a:spcBef>
                <a:spcPct val="20000"/>
              </a:spcBef>
              <a:buClr>
                <a:srgbClr val="C00000"/>
              </a:buClr>
              <a:buFont typeface="Arial" panose="020B0604020202020204" pitchFamily="34" charset="0"/>
              <a:buChar char="•"/>
            </a:pPr>
            <a:r>
              <a:rPr lang="en-US" altLang="zh-CN" sz="1600" dirty="0">
                <a:solidFill>
                  <a:prstClr val="black"/>
                </a:solidFill>
                <a:latin typeface="+mn-lt"/>
              </a:rPr>
              <a:t>Event Based Charging: NSI related usage type as chargeable information (e.g. the number of </a:t>
            </a:r>
            <a:r>
              <a:rPr lang="en-US" altLang="zh-CN" sz="1600" dirty="0" err="1">
                <a:solidFill>
                  <a:prstClr val="black"/>
                </a:solidFill>
                <a:latin typeface="+mn-lt"/>
              </a:rPr>
              <a:t>IoT</a:t>
            </a:r>
            <a:r>
              <a:rPr lang="en-US" altLang="zh-CN" sz="1600" dirty="0">
                <a:solidFill>
                  <a:prstClr val="black"/>
                </a:solidFill>
                <a:latin typeface="+mn-lt"/>
              </a:rPr>
              <a:t> connections) only includes the number of PDU session.</a:t>
            </a:r>
          </a:p>
          <a:p>
            <a:pPr marL="1263650" lvl="4" indent="-452438">
              <a:lnSpc>
                <a:spcPct val="90000"/>
              </a:lnSpc>
              <a:spcBef>
                <a:spcPct val="20000"/>
              </a:spcBef>
              <a:buClr>
                <a:srgbClr val="C00000"/>
              </a:buClr>
              <a:buFont typeface="Arial" panose="020B0604020202020204" pitchFamily="34" charset="0"/>
              <a:buChar char="•"/>
            </a:pPr>
            <a:r>
              <a:rPr lang="en-US" altLang="zh-CN" sz="1600" dirty="0">
                <a:solidFill>
                  <a:prstClr val="black"/>
                </a:solidFill>
                <a:latin typeface="+mn-lt"/>
              </a:rPr>
              <a:t>Performance based charging: the performance data for 5G Network slice may be used to enable network slice instance charging for example: </a:t>
            </a:r>
          </a:p>
          <a:p>
            <a:pPr marL="2011362" lvl="6" indent="-285750">
              <a:lnSpc>
                <a:spcPct val="90000"/>
              </a:lnSpc>
              <a:spcBef>
                <a:spcPct val="20000"/>
              </a:spcBef>
              <a:buClr>
                <a:srgbClr val="C00000"/>
              </a:buClr>
              <a:buFont typeface="Arial" panose="020B0604020202020204" pitchFamily="34" charset="0"/>
              <a:buChar char="•"/>
            </a:pPr>
            <a:r>
              <a:rPr lang="en-US" altLang="zh-CN" sz="1400" dirty="0">
                <a:solidFill>
                  <a:prstClr val="black"/>
                </a:solidFill>
                <a:latin typeface="+mn-lt"/>
              </a:rPr>
              <a:t>Latency.</a:t>
            </a:r>
          </a:p>
          <a:p>
            <a:pPr marL="2011362" lvl="6" indent="-285750">
              <a:lnSpc>
                <a:spcPct val="90000"/>
              </a:lnSpc>
              <a:spcBef>
                <a:spcPct val="20000"/>
              </a:spcBef>
              <a:buClr>
                <a:srgbClr val="C00000"/>
              </a:buClr>
              <a:buFont typeface="Arial" panose="020B0604020202020204" pitchFamily="34" charset="0"/>
              <a:buChar char="•"/>
            </a:pPr>
            <a:r>
              <a:rPr lang="en-US" altLang="zh-CN" sz="1400" dirty="0">
                <a:solidFill>
                  <a:prstClr val="black"/>
                </a:solidFill>
                <a:latin typeface="+mn-lt"/>
              </a:rPr>
              <a:t>Upstream /Downstream Throughput for Single Network Slice Instance.</a:t>
            </a:r>
          </a:p>
          <a:p>
            <a:pPr marL="2011362" lvl="6" indent="-285750">
              <a:lnSpc>
                <a:spcPct val="90000"/>
              </a:lnSpc>
              <a:spcBef>
                <a:spcPct val="20000"/>
              </a:spcBef>
              <a:buClr>
                <a:srgbClr val="C00000"/>
              </a:buClr>
              <a:buFont typeface="Arial" panose="020B0604020202020204" pitchFamily="34" charset="0"/>
              <a:buChar char="•"/>
            </a:pPr>
            <a:r>
              <a:rPr lang="en-US" altLang="zh-CN" sz="1400" dirty="0">
                <a:solidFill>
                  <a:prstClr val="black"/>
                </a:solidFill>
                <a:latin typeface="+mn-lt"/>
              </a:rPr>
              <a:t>Mean number of PDU sessions of network Slice Instance.</a:t>
            </a:r>
          </a:p>
          <a:p>
            <a:pPr marL="1263650" lvl="4" indent="-452438">
              <a:lnSpc>
                <a:spcPct val="90000"/>
              </a:lnSpc>
              <a:spcBef>
                <a:spcPct val="20000"/>
              </a:spcBef>
              <a:buClr>
                <a:srgbClr val="C00000"/>
              </a:buClr>
              <a:buFont typeface="Arial" panose="020B0604020202020204" pitchFamily="34" charset="0"/>
              <a:buChar char="•"/>
            </a:pPr>
            <a:r>
              <a:rPr lang="en-US" altLang="zh-CN" sz="1600" dirty="0">
                <a:solidFill>
                  <a:prstClr val="black"/>
                </a:solidFill>
                <a:latin typeface="+mn-lt"/>
              </a:rPr>
              <a:t>Analytics based charging:  Load level related to 5G Network slice may be used to enable NSI charging.	</a:t>
            </a:r>
          </a:p>
          <a:p>
            <a:pPr marL="1263650" lvl="4" indent="-452438">
              <a:lnSpc>
                <a:spcPct val="90000"/>
              </a:lnSpc>
              <a:spcBef>
                <a:spcPct val="20000"/>
              </a:spcBef>
              <a:buClr>
                <a:srgbClr val="C00000"/>
              </a:buClr>
              <a:buFont typeface="Arial" panose="020B0604020202020204" pitchFamily="34" charset="0"/>
              <a:buChar char="•"/>
            </a:pPr>
            <a:r>
              <a:rPr lang="en-US" altLang="zh-CN" sz="1600" dirty="0">
                <a:solidFill>
                  <a:prstClr val="black"/>
                </a:solidFill>
                <a:latin typeface="+mn-lt"/>
              </a:rPr>
              <a:t>Template based charging: NSI templates are a possible mechanism to assist in creating network slice instances by the 5G Management system.</a:t>
            </a:r>
          </a:p>
          <a:p>
            <a:pPr marL="806450" lvl="3" indent="-452438">
              <a:lnSpc>
                <a:spcPct val="90000"/>
              </a:lnSpc>
              <a:spcBef>
                <a:spcPct val="20000"/>
              </a:spcBef>
              <a:buClr>
                <a:srgbClr val="C00000"/>
              </a:buClr>
              <a:buBlip>
                <a:blip r:embed="rId4"/>
              </a:buBlip>
            </a:pPr>
            <a:r>
              <a:rPr lang="en-US" altLang="zh-CN" sz="1600" b="1" dirty="0">
                <a:solidFill>
                  <a:prstClr val="black"/>
                </a:solidFill>
                <a:latin typeface="+mn-lt"/>
              </a:rPr>
              <a:t>Topic 2: </a:t>
            </a:r>
            <a:r>
              <a:rPr lang="en-GB" altLang="zh-CN" sz="1600" b="1" dirty="0">
                <a:solidFill>
                  <a:prstClr val="black"/>
                </a:solidFill>
                <a:latin typeface="+mn-lt"/>
              </a:rPr>
              <a:t>Network Slice management</a:t>
            </a:r>
            <a:endParaRPr lang="en-US" altLang="zh-CN" sz="1600" b="1" dirty="0">
              <a:solidFill>
                <a:prstClr val="black"/>
              </a:solidFill>
              <a:latin typeface="+mn-lt"/>
            </a:endParaRPr>
          </a:p>
          <a:p>
            <a:pPr marL="1263650" lvl="4" indent="-452438">
              <a:lnSpc>
                <a:spcPct val="90000"/>
              </a:lnSpc>
              <a:spcBef>
                <a:spcPct val="20000"/>
              </a:spcBef>
              <a:buClr>
                <a:srgbClr val="C00000"/>
              </a:buClr>
              <a:buFont typeface="Arial" panose="020B0604020202020204" pitchFamily="34" charset="0"/>
              <a:buChar char="•"/>
            </a:pPr>
            <a:r>
              <a:rPr lang="en-US" altLang="zh-CN" sz="1600" dirty="0">
                <a:solidFill>
                  <a:prstClr val="black"/>
                </a:solidFill>
                <a:latin typeface="+mn-lt"/>
              </a:rPr>
              <a:t>NOP and </a:t>
            </a:r>
            <a:r>
              <a:rPr lang="en-US" altLang="zh-CN" sz="1600" dirty="0" err="1">
                <a:solidFill>
                  <a:prstClr val="black"/>
                </a:solidFill>
                <a:latin typeface="+mn-lt"/>
              </a:rPr>
              <a:t>NSaaS</a:t>
            </a:r>
            <a:r>
              <a:rPr lang="en-US" altLang="zh-CN" sz="1600" dirty="0">
                <a:solidFill>
                  <a:prstClr val="black"/>
                </a:solidFill>
                <a:latin typeface="+mn-lt"/>
              </a:rPr>
              <a:t>: NSI provision charging based on the Management of Network slices in the lifecycle of a NSI. </a:t>
            </a:r>
          </a:p>
          <a:p>
            <a:pPr marL="2011362" lvl="6" indent="-285750">
              <a:lnSpc>
                <a:spcPct val="90000"/>
              </a:lnSpc>
              <a:spcBef>
                <a:spcPct val="20000"/>
              </a:spcBef>
              <a:buClr>
                <a:srgbClr val="C00000"/>
              </a:buClr>
              <a:buFont typeface="Arial" panose="020B0604020202020204" pitchFamily="34" charset="0"/>
              <a:buChar char="•"/>
            </a:pPr>
            <a:r>
              <a:rPr lang="en-US" altLang="zh-CN" sz="1400" dirty="0">
                <a:solidFill>
                  <a:prstClr val="black"/>
                </a:solidFill>
                <a:latin typeface="+mn-lt"/>
              </a:rPr>
              <a:t>Commissioning phase: NSI creation.</a:t>
            </a:r>
          </a:p>
          <a:p>
            <a:pPr marL="2011362" lvl="6" indent="-285750">
              <a:lnSpc>
                <a:spcPct val="90000"/>
              </a:lnSpc>
              <a:spcBef>
                <a:spcPct val="20000"/>
              </a:spcBef>
              <a:buClr>
                <a:srgbClr val="C00000"/>
              </a:buClr>
              <a:buFont typeface="Arial" panose="020B0604020202020204" pitchFamily="34" charset="0"/>
              <a:buChar char="•"/>
            </a:pPr>
            <a:r>
              <a:rPr lang="en-US" altLang="zh-CN" sz="1400" dirty="0">
                <a:solidFill>
                  <a:prstClr val="black"/>
                </a:solidFill>
                <a:latin typeface="+mn-lt"/>
              </a:rPr>
              <a:t>Operation phase: NSI modification, NSI Activation, De-Activation. </a:t>
            </a:r>
          </a:p>
          <a:p>
            <a:pPr marL="2011362" lvl="6" indent="-285750">
              <a:lnSpc>
                <a:spcPct val="90000"/>
              </a:lnSpc>
              <a:spcBef>
                <a:spcPct val="20000"/>
              </a:spcBef>
              <a:buClr>
                <a:srgbClr val="C00000"/>
              </a:buClr>
              <a:buFont typeface="Arial" panose="020B0604020202020204" pitchFamily="34" charset="0"/>
              <a:buChar char="•"/>
            </a:pPr>
            <a:r>
              <a:rPr lang="en-US" altLang="zh-CN" sz="1400" dirty="0">
                <a:solidFill>
                  <a:prstClr val="black"/>
                </a:solidFill>
                <a:latin typeface="+mn-lt"/>
              </a:rPr>
              <a:t>Decommissioning phase: NSI termination.</a:t>
            </a:r>
          </a:p>
          <a:p>
            <a:pPr marL="1263650" lvl="4" indent="-452438">
              <a:lnSpc>
                <a:spcPct val="90000"/>
              </a:lnSpc>
              <a:spcBef>
                <a:spcPct val="20000"/>
              </a:spcBef>
              <a:buClr>
                <a:srgbClr val="C00000"/>
              </a:buClr>
              <a:buFont typeface="Arial" panose="020B0604020202020204" pitchFamily="34" charset="0"/>
              <a:buChar char="•"/>
            </a:pPr>
            <a:endParaRPr lang="en-US" altLang="zh-CN" dirty="0">
              <a:solidFill>
                <a:prstClr val="black"/>
              </a:solidFill>
              <a:latin typeface="+mn-lt"/>
            </a:endParaRPr>
          </a:p>
          <a:p>
            <a:pPr marL="806450" lvl="3" indent="-452438">
              <a:lnSpc>
                <a:spcPct val="90000"/>
              </a:lnSpc>
              <a:spcBef>
                <a:spcPct val="20000"/>
              </a:spcBef>
              <a:buClr>
                <a:srgbClr val="C00000"/>
              </a:buClr>
              <a:buBlip>
                <a:blip r:embed="rId4"/>
              </a:buBlip>
            </a:pPr>
            <a:endParaRPr lang="en-US" altLang="zh-CN" b="1" dirty="0">
              <a:solidFill>
                <a:prstClr val="black"/>
              </a:solidFill>
              <a:latin typeface="+mn-lt"/>
            </a:endParaRPr>
          </a:p>
          <a:p>
            <a:pPr marL="990600" lvl="3" indent="-379413">
              <a:lnSpc>
                <a:spcPct val="90000"/>
              </a:lnSpc>
              <a:spcBef>
                <a:spcPct val="20000"/>
              </a:spcBef>
              <a:buClr>
                <a:srgbClr val="C00000"/>
              </a:buClr>
              <a:buBlip>
                <a:blip r:embed="rId4"/>
              </a:buBlip>
            </a:pPr>
            <a:endParaRPr lang="en-GB" altLang="zh-CN" dirty="0">
              <a:latin typeface="+mn-lt"/>
            </a:endParaRPr>
          </a:p>
        </p:txBody>
      </p:sp>
    </p:spTree>
    <p:extLst>
      <p:ext uri="{BB962C8B-B14F-4D97-AF65-F5344CB8AC3E}">
        <p14:creationId xmlns:p14="http://schemas.microsoft.com/office/powerpoint/2010/main" val="1739702164"/>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0"/>
            <a:ext cx="11592232" cy="1143000"/>
          </a:xfrm>
        </p:spPr>
        <p:txBody>
          <a:bodyPr/>
          <a:lstStyle/>
          <a:p>
            <a:pPr algn="l"/>
            <a:r>
              <a:rPr lang="en-US" altLang="zh-CN" sz="4000" dirty="0">
                <a:latin typeface="Calibri Light" panose="020F0302020204030204" pitchFamily="34" charset="0"/>
                <a:cs typeface="Calibri Light" panose="020F0302020204030204" pitchFamily="34" charset="0"/>
              </a:rPr>
              <a:t>NS Performance and Analytics Charging </a:t>
            </a:r>
            <a:br>
              <a:rPr lang="en-US" altLang="zh-CN" sz="4000" dirty="0">
                <a:latin typeface="Calibri Light" panose="020F0302020204030204" pitchFamily="34" charset="0"/>
                <a:cs typeface="Calibri Light" panose="020F0302020204030204" pitchFamily="34" charset="0"/>
              </a:rPr>
            </a:br>
            <a:r>
              <a:rPr lang="en-US" altLang="zh-CN" sz="2800" dirty="0">
                <a:solidFill>
                  <a:schemeClr val="bg1">
                    <a:lumMod val="50000"/>
                  </a:schemeClr>
                </a:solidFill>
                <a:latin typeface="Calibri Light" panose="020F0302020204030204" pitchFamily="34" charset="0"/>
                <a:cs typeface="Calibri Light" panose="020F0302020204030204" pitchFamily="34" charset="0"/>
              </a:rPr>
              <a:t>(TS 28.201) </a:t>
            </a:r>
            <a:endParaRPr lang="en-GB" altLang="zh-CN" sz="4000" dirty="0">
              <a:solidFill>
                <a:schemeClr val="bg1">
                  <a:lumMod val="50000"/>
                </a:schemeClr>
              </a:solidFill>
              <a:latin typeface="Calibri Light" panose="020F0302020204030204" pitchFamily="34" charset="0"/>
              <a:cs typeface="Calibri Light" panose="020F0302020204030204" pitchFamily="34" charset="0"/>
            </a:endParaRPr>
          </a:p>
        </p:txBody>
      </p:sp>
      <p:sp>
        <p:nvSpPr>
          <p:cNvPr id="9" name="矩形 8"/>
          <p:cNvSpPr/>
          <p:nvPr/>
        </p:nvSpPr>
        <p:spPr>
          <a:xfrm>
            <a:off x="6970301" y="5932171"/>
            <a:ext cx="4807726" cy="253916"/>
          </a:xfrm>
          <a:prstGeom prst="rect">
            <a:avLst/>
          </a:prstGeom>
        </p:spPr>
        <p:txBody>
          <a:bodyPr wrap="none">
            <a:spAutoFit/>
          </a:bodyPr>
          <a:lstStyle/>
          <a:p>
            <a:r>
              <a:rPr lang="en-US" altLang="zh-CN" sz="1050" b="1" dirty="0">
                <a:latin typeface="+mn-lt"/>
              </a:rPr>
              <a:t>Figure 1: Network slice performance and analytics converged charging architecture</a:t>
            </a:r>
            <a:endParaRPr lang="zh-CN" altLang="zh-CN" sz="1050" b="1" dirty="0">
              <a:latin typeface="+mn-lt"/>
            </a:endParaRPr>
          </a:p>
        </p:txBody>
      </p:sp>
      <p:sp>
        <p:nvSpPr>
          <p:cNvPr id="12" name="Rectangle 2"/>
          <p:cNvSpPr>
            <a:spLocks noChangeArrowheads="1"/>
          </p:cNvSpPr>
          <p:nvPr/>
        </p:nvSpPr>
        <p:spPr bwMode="auto">
          <a:xfrm>
            <a:off x="416560" y="1697853"/>
            <a:ext cx="1351372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2564730710"/>
              </p:ext>
            </p:extLst>
          </p:nvPr>
        </p:nvGraphicFramePr>
        <p:xfrm>
          <a:off x="6848381" y="2129590"/>
          <a:ext cx="4685073" cy="3625839"/>
        </p:xfrm>
        <a:graphic>
          <a:graphicData uri="http://schemas.openxmlformats.org/presentationml/2006/ole">
            <mc:AlternateContent xmlns:mc="http://schemas.openxmlformats.org/markup-compatibility/2006">
              <mc:Choice xmlns:v="urn:schemas-microsoft-com:vml" Requires="v">
                <p:oleObj spid="_x0000_s10265" r:id="rId4" imgW="6083374" imgH="4692775" progId="Visio.Drawing.15">
                  <p:embed/>
                </p:oleObj>
              </mc:Choice>
              <mc:Fallback>
                <p:oleObj r:id="rId4" imgW="6083374" imgH="4692775" progId="Visio.Drawing.15">
                  <p:embed/>
                  <p:pic>
                    <p:nvPicPr>
                      <p:cNvPr id="13" name="对象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8381" y="2129590"/>
                        <a:ext cx="4685073" cy="3625839"/>
                      </a:xfrm>
                      <a:prstGeom prst="rect">
                        <a:avLst/>
                      </a:prstGeom>
                      <a:noFill/>
                    </p:spPr>
                  </p:pic>
                </p:oleObj>
              </mc:Fallback>
            </mc:AlternateContent>
          </a:graphicData>
        </a:graphic>
      </p:graphicFrame>
      <p:sp>
        <p:nvSpPr>
          <p:cNvPr id="14" name="矩形 13"/>
          <p:cNvSpPr/>
          <p:nvPr/>
        </p:nvSpPr>
        <p:spPr>
          <a:xfrm>
            <a:off x="161736" y="1586071"/>
            <a:ext cx="5487384" cy="4545860"/>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6"/>
              </a:buBlip>
            </a:pPr>
            <a:r>
              <a:rPr lang="en-GB" altLang="zh-CN" dirty="0">
                <a:latin typeface="+mn-lt"/>
              </a:rPr>
              <a:t>The Addition of New NF for Network Slice charging : CEF(Charging Enablement Function</a:t>
            </a:r>
            <a:r>
              <a:rPr lang="en-US" altLang="zh-CN" dirty="0">
                <a:latin typeface="+mn-lt"/>
              </a:rPr>
              <a:t>)</a:t>
            </a:r>
            <a:endParaRPr lang="zh-CN" altLang="zh-CN" dirty="0">
              <a:latin typeface="+mn-lt"/>
            </a:endParaRPr>
          </a:p>
          <a:p>
            <a:pPr marL="990600" lvl="3" indent="-379413">
              <a:lnSpc>
                <a:spcPct val="90000"/>
              </a:lnSpc>
              <a:spcBef>
                <a:spcPct val="20000"/>
              </a:spcBef>
              <a:buClr>
                <a:srgbClr val="C00000"/>
              </a:buClr>
              <a:buFont typeface="Arial" panose="020B0604020202020204" pitchFamily="34" charset="0"/>
              <a:buChar char="•"/>
            </a:pPr>
            <a:r>
              <a:rPr lang="en-GB" altLang="zh-CN" sz="1600" dirty="0">
                <a:solidFill>
                  <a:srgbClr val="FF0000"/>
                </a:solidFill>
                <a:latin typeface="+mn-lt"/>
              </a:rPr>
              <a:t>Subscribes</a:t>
            </a:r>
            <a:r>
              <a:rPr lang="en-US" altLang="zh-CN" sz="1600" dirty="0">
                <a:solidFill>
                  <a:srgbClr val="FF0000"/>
                </a:solidFill>
                <a:latin typeface="+mn-lt"/>
              </a:rPr>
              <a:t>/Unsubscribes</a:t>
            </a:r>
            <a:r>
              <a:rPr lang="en-GB" altLang="zh-CN" sz="1600" dirty="0">
                <a:solidFill>
                  <a:srgbClr val="FF0000"/>
                </a:solidFill>
                <a:latin typeface="+mn-lt"/>
              </a:rPr>
              <a:t> </a:t>
            </a:r>
            <a:r>
              <a:rPr lang="en-GB" altLang="zh-CN" sz="1600" dirty="0">
                <a:latin typeface="+mn-lt"/>
              </a:rPr>
              <a:t>to notifications by consuming management services or services exposed by other functions</a:t>
            </a:r>
            <a:r>
              <a:rPr lang="en-GB" altLang="zh-CN" dirty="0">
                <a:solidFill>
                  <a:prstClr val="black"/>
                </a:solidFill>
                <a:latin typeface="+mn-lt"/>
              </a:rPr>
              <a:t>; </a:t>
            </a:r>
          </a:p>
          <a:p>
            <a:pPr marL="990600" lvl="3" indent="-379413">
              <a:lnSpc>
                <a:spcPct val="90000"/>
              </a:lnSpc>
              <a:spcBef>
                <a:spcPct val="20000"/>
              </a:spcBef>
              <a:buClr>
                <a:srgbClr val="C00000"/>
              </a:buClr>
              <a:buFont typeface="Arial" panose="020B0604020202020204" pitchFamily="34" charset="0"/>
              <a:buChar char="•"/>
            </a:pPr>
            <a:r>
              <a:rPr lang="en-GB" altLang="zh-CN" dirty="0">
                <a:solidFill>
                  <a:prstClr val="black"/>
                </a:solidFill>
                <a:latin typeface="+mn-lt"/>
              </a:rPr>
              <a:t>Receiving required charging information from the services</a:t>
            </a:r>
            <a:r>
              <a:rPr lang="en-US" altLang="zh-CN" dirty="0">
                <a:solidFill>
                  <a:prstClr val="black"/>
                </a:solidFill>
                <a:latin typeface="+mn-lt"/>
              </a:rPr>
              <a:t>/</a:t>
            </a:r>
            <a:r>
              <a:rPr lang="en-GB" altLang="zh-CN" dirty="0">
                <a:solidFill>
                  <a:prstClr val="black"/>
                </a:solidFill>
                <a:latin typeface="+mn-lt"/>
              </a:rPr>
              <a:t>Cancelling the subscription to PA information;</a:t>
            </a:r>
          </a:p>
          <a:p>
            <a:pPr marL="990600" lvl="3" indent="-379413">
              <a:lnSpc>
                <a:spcPct val="90000"/>
              </a:lnSpc>
              <a:spcBef>
                <a:spcPct val="20000"/>
              </a:spcBef>
              <a:buClr>
                <a:srgbClr val="C00000"/>
              </a:buClr>
              <a:buFont typeface="Arial" panose="020B0604020202020204" pitchFamily="34" charset="0"/>
              <a:buChar char="•"/>
            </a:pPr>
            <a:r>
              <a:rPr lang="en-GB" altLang="zh-CN" dirty="0">
                <a:solidFill>
                  <a:prstClr val="black"/>
                </a:solidFill>
                <a:latin typeface="+mn-lt"/>
              </a:rPr>
              <a:t>Determines the occurrence of chargeable events. When it determines that a chargeable event has occurred it then triggers charging by consuming the </a:t>
            </a:r>
            <a:r>
              <a:rPr lang="en-GB" altLang="zh-CN" dirty="0" err="1">
                <a:solidFill>
                  <a:prstClr val="black"/>
                </a:solidFill>
                <a:latin typeface="+mn-lt"/>
              </a:rPr>
              <a:t>Nchf</a:t>
            </a:r>
            <a:r>
              <a:rPr lang="en-GB" altLang="zh-CN" dirty="0">
                <a:solidFill>
                  <a:prstClr val="black"/>
                </a:solidFill>
                <a:latin typeface="+mn-lt"/>
              </a:rPr>
              <a:t> services.</a:t>
            </a:r>
          </a:p>
          <a:p>
            <a:pPr marL="990600" lvl="3" indent="-379413">
              <a:lnSpc>
                <a:spcPct val="90000"/>
              </a:lnSpc>
              <a:spcBef>
                <a:spcPct val="20000"/>
              </a:spcBef>
              <a:buClr>
                <a:srgbClr val="C00000"/>
              </a:buClr>
              <a:buFont typeface="Arial" panose="020B0604020202020204" pitchFamily="34" charset="0"/>
              <a:buChar char="•"/>
            </a:pPr>
            <a:r>
              <a:rPr lang="en-GB" altLang="zh-CN" dirty="0">
                <a:solidFill>
                  <a:prstClr val="black"/>
                </a:solidFill>
                <a:latin typeface="+mn-lt"/>
              </a:rPr>
              <a:t>CEF is the consumer of: </a:t>
            </a:r>
          </a:p>
          <a:p>
            <a:pPr marL="1447800" lvl="4" indent="-379413">
              <a:lnSpc>
                <a:spcPct val="90000"/>
              </a:lnSpc>
              <a:spcBef>
                <a:spcPct val="20000"/>
              </a:spcBef>
              <a:buClr>
                <a:srgbClr val="C00000"/>
              </a:buClr>
              <a:buFont typeface="Courier New" panose="02070309020205020404" pitchFamily="49" charset="0"/>
              <a:buChar char="o"/>
            </a:pPr>
            <a:r>
              <a:rPr lang="en-GB" altLang="zh-CN" sz="1600" dirty="0">
                <a:latin typeface="+mn-lt"/>
              </a:rPr>
              <a:t>either one or both Performance Management Service (</a:t>
            </a:r>
            <a:r>
              <a:rPr lang="en-GB" altLang="zh-CN" sz="1600" dirty="0" err="1">
                <a:latin typeface="+mn-lt"/>
              </a:rPr>
              <a:t>MnS</a:t>
            </a:r>
            <a:r>
              <a:rPr lang="en-GB" altLang="zh-CN" sz="1600" dirty="0">
                <a:latin typeface="+mn-lt"/>
              </a:rPr>
              <a:t>) </a:t>
            </a:r>
            <a:r>
              <a:rPr lang="en-US" altLang="zh-CN" sz="1600" dirty="0">
                <a:latin typeface="+mn-lt"/>
              </a:rPr>
              <a:t>/ </a:t>
            </a:r>
            <a:r>
              <a:rPr lang="en-GB" altLang="zh-CN" sz="1600" dirty="0">
                <a:latin typeface="+mn-lt"/>
              </a:rPr>
              <a:t>Network Data Analytics service (</a:t>
            </a:r>
            <a:r>
              <a:rPr lang="en-GB" altLang="zh-CN" sz="1600" dirty="0" err="1">
                <a:latin typeface="+mn-lt"/>
              </a:rPr>
              <a:t>Nnwdaf</a:t>
            </a:r>
            <a:r>
              <a:rPr lang="en-GB" altLang="zh-CN" sz="1600" dirty="0">
                <a:latin typeface="+mn-lt"/>
              </a:rPr>
              <a:t>) </a:t>
            </a:r>
          </a:p>
          <a:p>
            <a:pPr marL="1447800" lvl="4" indent="-379413">
              <a:lnSpc>
                <a:spcPct val="90000"/>
              </a:lnSpc>
              <a:spcBef>
                <a:spcPct val="20000"/>
              </a:spcBef>
              <a:buClr>
                <a:srgbClr val="C00000"/>
              </a:buClr>
              <a:buFont typeface="Courier New" panose="02070309020205020404" pitchFamily="49" charset="0"/>
              <a:buChar char="o"/>
            </a:pPr>
            <a:r>
              <a:rPr lang="en-US" altLang="zh-CN" dirty="0">
                <a:solidFill>
                  <a:prstClr val="black"/>
                </a:solidFill>
                <a:latin typeface="+mn-lt"/>
              </a:rPr>
              <a:t>Charging (</a:t>
            </a:r>
            <a:r>
              <a:rPr lang="en-US" altLang="zh-CN" dirty="0" err="1">
                <a:solidFill>
                  <a:prstClr val="black"/>
                </a:solidFill>
                <a:latin typeface="+mn-lt"/>
              </a:rPr>
              <a:t>Nchf</a:t>
            </a:r>
            <a:r>
              <a:rPr lang="en-US" altLang="zh-CN" dirty="0">
                <a:solidFill>
                  <a:prstClr val="black"/>
                </a:solidFill>
                <a:latin typeface="+mn-lt"/>
              </a:rPr>
              <a:t>) Service</a:t>
            </a:r>
            <a:endParaRPr lang="zh-CN" altLang="zh-CN" dirty="0">
              <a:solidFill>
                <a:prstClr val="black"/>
              </a:solidFill>
              <a:latin typeface="+mn-lt"/>
            </a:endParaRPr>
          </a:p>
        </p:txBody>
      </p:sp>
      <p:sp>
        <p:nvSpPr>
          <p:cNvPr id="15" name="矩形 14"/>
          <p:cNvSpPr/>
          <p:nvPr/>
        </p:nvSpPr>
        <p:spPr>
          <a:xfrm>
            <a:off x="5997583" y="1705240"/>
            <a:ext cx="4149406" cy="313932"/>
          </a:xfrm>
          <a:prstGeom prst="rect">
            <a:avLst/>
          </a:prstGeom>
        </p:spPr>
        <p:txBody>
          <a:bodyPr wrap="none">
            <a:spAutoFit/>
          </a:bodyPr>
          <a:lstStyle/>
          <a:p>
            <a:pPr marL="228600" lvl="1" indent="-228600" algn="just" eaLnBrk="1" fontAlgn="auto" hangingPunct="1">
              <a:lnSpc>
                <a:spcPct val="90000"/>
              </a:lnSpc>
              <a:spcBef>
                <a:spcPts val="1000"/>
              </a:spcBef>
              <a:spcAft>
                <a:spcPts val="0"/>
              </a:spcAft>
              <a:buBlip>
                <a:blip r:embed="rId6"/>
              </a:buBlip>
            </a:pPr>
            <a:r>
              <a:rPr lang="en-US" altLang="zh-CN" sz="1600" dirty="0"/>
              <a:t>NSPA Converged Charging Architecture  </a:t>
            </a:r>
            <a:endParaRPr lang="zh-CN" altLang="zh-CN" sz="1600" dirty="0"/>
          </a:p>
        </p:txBody>
      </p:sp>
    </p:spTree>
    <p:extLst>
      <p:ext uri="{BB962C8B-B14F-4D97-AF65-F5344CB8AC3E}">
        <p14:creationId xmlns:p14="http://schemas.microsoft.com/office/powerpoint/2010/main" val="1585524997"/>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86031AB-6F95-4691-8630-ADB8B3073CD9}"/>
              </a:ext>
            </a:extLst>
          </p:cNvPr>
          <p:cNvSpPr/>
          <p:nvPr/>
        </p:nvSpPr>
        <p:spPr>
          <a:xfrm>
            <a:off x="98323" y="1439190"/>
            <a:ext cx="9769881" cy="10859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标题 1"/>
          <p:cNvSpPr>
            <a:spLocks noGrp="1"/>
          </p:cNvSpPr>
          <p:nvPr>
            <p:ph type="title" idx="4294967295"/>
          </p:nvPr>
        </p:nvSpPr>
        <p:spPr>
          <a:xfrm>
            <a:off x="0" y="0"/>
            <a:ext cx="11592232" cy="1143000"/>
          </a:xfrm>
        </p:spPr>
        <p:txBody>
          <a:bodyPr/>
          <a:lstStyle/>
          <a:p>
            <a:pPr algn="l"/>
            <a:r>
              <a:rPr lang="en-US" altLang="zh-CN" sz="3600" dirty="0">
                <a:latin typeface="Calibri Light" panose="020F0302020204030204" pitchFamily="34" charset="0"/>
                <a:cs typeface="Calibri Light" panose="020F0302020204030204" pitchFamily="34" charset="0"/>
              </a:rPr>
              <a:t>NS Performance and Analytics Charging </a:t>
            </a:r>
            <a:br>
              <a:rPr lang="en-US" altLang="zh-CN" sz="3600" dirty="0">
                <a:latin typeface="Calibri Light" panose="020F0302020204030204" pitchFamily="34" charset="0"/>
                <a:cs typeface="Calibri Light" panose="020F0302020204030204" pitchFamily="34" charset="0"/>
              </a:rPr>
            </a:br>
            <a:r>
              <a:rPr lang="en-US" altLang="zh-CN" sz="2800" dirty="0">
                <a:solidFill>
                  <a:schemeClr val="bg1">
                    <a:lumMod val="50000"/>
                  </a:schemeClr>
                </a:solidFill>
                <a:latin typeface="Calibri Light" panose="020F0302020204030204" pitchFamily="34" charset="0"/>
                <a:cs typeface="Calibri Light" panose="020F0302020204030204" pitchFamily="34" charset="0"/>
              </a:rPr>
              <a:t>(TS 28.201) </a:t>
            </a:r>
            <a:endParaRPr lang="en-GB" altLang="zh-CN" sz="2800" dirty="0">
              <a:solidFill>
                <a:schemeClr val="bg1">
                  <a:lumMod val="50000"/>
                </a:schemeClr>
              </a:solidFill>
              <a:latin typeface="Calibri Light" panose="020F0302020204030204" pitchFamily="34" charset="0"/>
              <a:cs typeface="Calibri Light" panose="020F0302020204030204" pitchFamily="34" charset="0"/>
            </a:endParaRPr>
          </a:p>
        </p:txBody>
      </p:sp>
      <p:sp>
        <p:nvSpPr>
          <p:cNvPr id="12" name="Rectangle 2"/>
          <p:cNvSpPr>
            <a:spLocks noChangeArrowheads="1"/>
          </p:cNvSpPr>
          <p:nvPr/>
        </p:nvSpPr>
        <p:spPr bwMode="auto">
          <a:xfrm>
            <a:off x="98322" y="1124883"/>
            <a:ext cx="11179277" cy="1403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28600" lvl="1" indent="-228600" algn="just" eaLnBrk="1" fontAlgn="auto" hangingPunct="1">
              <a:lnSpc>
                <a:spcPct val="90000"/>
              </a:lnSpc>
              <a:spcBef>
                <a:spcPts val="1000"/>
              </a:spcBef>
              <a:spcAft>
                <a:spcPts val="0"/>
              </a:spcAft>
              <a:buBlip>
                <a:blip r:embed="rId3"/>
              </a:buBlip>
            </a:pPr>
            <a:r>
              <a:rPr lang="en-GB" altLang="zh-CN" dirty="0">
                <a:latin typeface="+mj-lt"/>
              </a:rPr>
              <a:t> </a:t>
            </a:r>
            <a:r>
              <a:rPr lang="en-GB" altLang="zh-CN" sz="2000" dirty="0">
                <a:latin typeface="+mj-lt"/>
              </a:rPr>
              <a:t>The </a:t>
            </a:r>
            <a:r>
              <a:rPr lang="en-US" altLang="zh-CN" sz="2000" dirty="0">
                <a:latin typeface="+mj-lt"/>
              </a:rPr>
              <a:t>Triggers and NSPA Charging information Reporting: </a:t>
            </a:r>
            <a:endParaRPr lang="zh-CN" altLang="zh-CN" sz="2000" dirty="0">
              <a:latin typeface="+mj-lt"/>
            </a:endParaRPr>
          </a:p>
          <a:p>
            <a:pPr marL="628650" lvl="3" indent="-363538">
              <a:lnSpc>
                <a:spcPct val="90000"/>
              </a:lnSpc>
              <a:spcBef>
                <a:spcPct val="20000"/>
              </a:spcBef>
              <a:buClr>
                <a:srgbClr val="C00000"/>
              </a:buClr>
              <a:buFont typeface="Arial" panose="020B0604020202020204" pitchFamily="34" charset="0"/>
              <a:buChar char="•"/>
            </a:pPr>
            <a:r>
              <a:rPr lang="en-US" altLang="zh-CN" sz="1600" dirty="0">
                <a:solidFill>
                  <a:prstClr val="black"/>
                </a:solidFill>
                <a:latin typeface="+mn-lt"/>
              </a:rPr>
              <a:t>Triggers for CEF to invoke a Charging Data Request [Event] towards the CHF based on the trigger conditions.</a:t>
            </a:r>
          </a:p>
          <a:p>
            <a:pPr marL="628650" lvl="3" indent="-363538">
              <a:lnSpc>
                <a:spcPct val="90000"/>
              </a:lnSpc>
              <a:spcBef>
                <a:spcPct val="20000"/>
              </a:spcBef>
              <a:buClr>
                <a:srgbClr val="C00000"/>
              </a:buClr>
              <a:buFont typeface="Arial" panose="020B0604020202020204" pitchFamily="34" charset="0"/>
              <a:buChar char="•"/>
            </a:pPr>
            <a:r>
              <a:rPr lang="en-US" altLang="zh-CN" sz="1600" dirty="0">
                <a:solidFill>
                  <a:prstClr val="black"/>
                </a:solidFill>
                <a:latin typeface="+mn-lt"/>
              </a:rPr>
              <a:t>When a charging event is issued, it includes details such as Single Network Slice Selection Assistance Information (S-NSSAI) and the NSPA Container information, etc. </a:t>
            </a:r>
            <a:endParaRPr lang="en-GB" altLang="zh-CN" sz="1600" dirty="0">
              <a:solidFill>
                <a:prstClr val="black"/>
              </a:solidFill>
              <a:latin typeface="+mn-lt"/>
            </a:endParaRPr>
          </a:p>
          <a:p>
            <a:pPr marL="628650" lvl="3" indent="-363538">
              <a:lnSpc>
                <a:spcPct val="90000"/>
              </a:lnSpc>
              <a:spcBef>
                <a:spcPct val="20000"/>
              </a:spcBef>
              <a:buClr>
                <a:srgbClr val="C00000"/>
              </a:buClr>
              <a:buFont typeface="Arial" panose="020B0604020202020204" pitchFamily="34" charset="0"/>
              <a:buChar char="•"/>
            </a:pPr>
            <a:r>
              <a:rPr lang="en-GB" altLang="zh-CN" sz="1600" dirty="0">
                <a:solidFill>
                  <a:prstClr val="black"/>
                </a:solidFill>
                <a:latin typeface="+mn-lt"/>
              </a:rPr>
              <a:t>The Stage 3 for details of the NSPA Charging information are specified in the TS 32.291 (Open API) and TS 32.298 (CDR).</a:t>
            </a:r>
            <a:endParaRPr lang="zh-CN" altLang="en-US" sz="1600" dirty="0">
              <a:latin typeface="+mn-lt"/>
            </a:endParaRPr>
          </a:p>
        </p:txBody>
      </p:sp>
      <p:graphicFrame>
        <p:nvGraphicFramePr>
          <p:cNvPr id="8" name="表格 7"/>
          <p:cNvGraphicFramePr>
            <a:graphicFrameLocks noGrp="1"/>
          </p:cNvGraphicFramePr>
          <p:nvPr>
            <p:extLst>
              <p:ext uri="{D42A27DB-BD31-4B8C-83A1-F6EECF244321}">
                <p14:modId xmlns:p14="http://schemas.microsoft.com/office/powerpoint/2010/main" val="1969096683"/>
              </p:ext>
            </p:extLst>
          </p:nvPr>
        </p:nvGraphicFramePr>
        <p:xfrm>
          <a:off x="114348" y="2747080"/>
          <a:ext cx="6460623" cy="2808799"/>
        </p:xfrm>
        <a:graphic>
          <a:graphicData uri="http://schemas.openxmlformats.org/drawingml/2006/table">
            <a:tbl>
              <a:tblPr firstRow="1" firstCol="1">
                <a:tableStyleId>{7DF18680-E054-41AD-8BC1-D1AEF772440D}</a:tableStyleId>
              </a:tblPr>
              <a:tblGrid>
                <a:gridCol w="2030333">
                  <a:extLst>
                    <a:ext uri="{9D8B030D-6E8A-4147-A177-3AD203B41FA5}">
                      <a16:colId xmlns:a16="http://schemas.microsoft.com/office/drawing/2014/main" val="20000"/>
                    </a:ext>
                  </a:extLst>
                </a:gridCol>
                <a:gridCol w="544247">
                  <a:extLst>
                    <a:ext uri="{9D8B030D-6E8A-4147-A177-3AD203B41FA5}">
                      <a16:colId xmlns:a16="http://schemas.microsoft.com/office/drawing/2014/main" val="20001"/>
                    </a:ext>
                  </a:extLst>
                </a:gridCol>
                <a:gridCol w="958980">
                  <a:extLst>
                    <a:ext uri="{9D8B030D-6E8A-4147-A177-3AD203B41FA5}">
                      <a16:colId xmlns:a16="http://schemas.microsoft.com/office/drawing/2014/main" val="20002"/>
                    </a:ext>
                  </a:extLst>
                </a:gridCol>
                <a:gridCol w="891949">
                  <a:extLst>
                    <a:ext uri="{9D8B030D-6E8A-4147-A177-3AD203B41FA5}">
                      <a16:colId xmlns:a16="http://schemas.microsoft.com/office/drawing/2014/main" val="20003"/>
                    </a:ext>
                  </a:extLst>
                </a:gridCol>
                <a:gridCol w="792179">
                  <a:extLst>
                    <a:ext uri="{9D8B030D-6E8A-4147-A177-3AD203B41FA5}">
                      <a16:colId xmlns:a16="http://schemas.microsoft.com/office/drawing/2014/main" val="20004"/>
                    </a:ext>
                  </a:extLst>
                </a:gridCol>
                <a:gridCol w="1242935">
                  <a:extLst>
                    <a:ext uri="{9D8B030D-6E8A-4147-A177-3AD203B41FA5}">
                      <a16:colId xmlns:a16="http://schemas.microsoft.com/office/drawing/2014/main" val="20005"/>
                    </a:ext>
                  </a:extLst>
                </a:gridCol>
              </a:tblGrid>
              <a:tr h="0">
                <a:tc>
                  <a:txBody>
                    <a:bodyPr/>
                    <a:lstStyle/>
                    <a:p>
                      <a:pPr algn="ctr" hangingPunct="0">
                        <a:lnSpc>
                          <a:spcPct val="105000"/>
                        </a:lnSpc>
                        <a:spcAft>
                          <a:spcPts val="0"/>
                        </a:spcAft>
                      </a:pPr>
                      <a:r>
                        <a:rPr lang="en-GB" sz="1400" b="1" dirty="0">
                          <a:effectLst/>
                        </a:rPr>
                        <a:t>Trigger Conditions</a:t>
                      </a:r>
                      <a:endParaRPr lang="zh-CN" sz="1400" b="1" dirty="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b="1" dirty="0">
                          <a:effectLst/>
                        </a:rPr>
                        <a:t>Trigger level</a:t>
                      </a:r>
                      <a:endParaRPr lang="zh-CN" sz="1050" b="1" dirty="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b="1">
                          <a:effectLst/>
                        </a:rPr>
                        <a:t>Default category</a:t>
                      </a:r>
                      <a:endParaRPr lang="zh-CN" sz="1050" b="1">
                        <a:effectLst/>
                      </a:endParaRPr>
                    </a:p>
                    <a:p>
                      <a:pPr algn="ctr" hangingPunct="0">
                        <a:lnSpc>
                          <a:spcPct val="105000"/>
                        </a:lnSpc>
                        <a:spcAft>
                          <a:spcPts val="0"/>
                        </a:spcAft>
                      </a:pPr>
                      <a:r>
                        <a:rPr lang="en-GB" sz="1050" b="1">
                          <a:effectLst/>
                        </a:rPr>
                        <a:t> </a:t>
                      </a:r>
                      <a:endParaRPr lang="zh-CN" sz="1050" b="1">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b="1">
                          <a:effectLst/>
                        </a:rPr>
                        <a:t>CHF allowed to change category</a:t>
                      </a:r>
                      <a:endParaRPr lang="zh-CN" sz="1050" b="1">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b="1">
                          <a:effectLst/>
                        </a:rPr>
                        <a:t>CHF allowed to enable and disable</a:t>
                      </a:r>
                      <a:endParaRPr lang="zh-CN" sz="1050" b="1">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b="1" dirty="0">
                          <a:effectLst/>
                        </a:rPr>
                        <a:t>Message when "immediate reporting" category</a:t>
                      </a:r>
                      <a:endParaRPr lang="zh-CN" sz="1050" b="1" dirty="0">
                        <a:effectLst/>
                        <a:latin typeface="+mn-lt"/>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10000"/>
                  </a:ext>
                </a:extLst>
              </a:tr>
              <a:tr h="0">
                <a:tc>
                  <a:txBody>
                    <a:bodyPr/>
                    <a:lstStyle/>
                    <a:p>
                      <a:pPr hangingPunct="0">
                        <a:lnSpc>
                          <a:spcPct val="105000"/>
                        </a:lnSpc>
                        <a:spcAft>
                          <a:spcPts val="0"/>
                        </a:spcAft>
                      </a:pPr>
                      <a:r>
                        <a:rPr lang="en-GB" sz="1050">
                          <a:effectLst/>
                        </a:rPr>
                        <a:t>Notify event for a subscription</a:t>
                      </a:r>
                      <a:endParaRPr lang="zh-CN" sz="105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a:effectLst/>
                        </a:rPr>
                        <a:t>-</a:t>
                      </a:r>
                      <a:endParaRPr lang="zh-CN" sz="105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dirty="0">
                          <a:effectLst/>
                        </a:rPr>
                        <a:t> Deferred</a:t>
                      </a:r>
                      <a:endParaRPr lang="zh-CN" sz="1050" dirty="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a:effectLst/>
                        </a:rPr>
                        <a:t>Not Applicable</a:t>
                      </a:r>
                      <a:endParaRPr lang="zh-CN" sz="105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a:effectLst/>
                        </a:rPr>
                        <a:t>Not Applicable</a:t>
                      </a:r>
                      <a:endParaRPr lang="zh-CN" sz="105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hangingPunct="0">
                        <a:lnSpc>
                          <a:spcPct val="105000"/>
                        </a:lnSpc>
                        <a:spcAft>
                          <a:spcPts val="0"/>
                        </a:spcAft>
                      </a:pPr>
                      <a:r>
                        <a:rPr lang="en-GB" sz="1050">
                          <a:effectLst/>
                        </a:rPr>
                        <a:t>Charging Data Request [Event]</a:t>
                      </a:r>
                      <a:endParaRPr lang="zh-CN" sz="1050">
                        <a:effectLst/>
                        <a:latin typeface="+mn-lt"/>
                        <a:ea typeface="Times New Roman" panose="02020603050405020304" pitchFamily="18" charset="0"/>
                        <a:cs typeface="Times New Roman" panose="02020603050405020304" pitchFamily="18" charset="0"/>
                      </a:endParaRPr>
                    </a:p>
                  </a:txBody>
                  <a:tcPr marL="17780" marR="68580" marT="0" marB="0" anchor="ctr"/>
                </a:tc>
                <a:extLst>
                  <a:ext uri="{0D108BD9-81ED-4DB2-BD59-A6C34878D82A}">
                    <a16:rowId xmlns:a16="http://schemas.microsoft.com/office/drawing/2014/main" val="10001"/>
                  </a:ext>
                </a:extLst>
              </a:tr>
              <a:tr h="0">
                <a:tc>
                  <a:txBody>
                    <a:bodyPr/>
                    <a:lstStyle/>
                    <a:p>
                      <a:pPr hangingPunct="0">
                        <a:lnSpc>
                          <a:spcPct val="105000"/>
                        </a:lnSpc>
                        <a:spcAft>
                          <a:spcPts val="0"/>
                        </a:spcAft>
                      </a:pPr>
                      <a:r>
                        <a:rPr lang="en-GB" sz="1050">
                          <a:effectLst/>
                        </a:rPr>
                        <a:t>Expiry of time limit per S-NSSAI</a:t>
                      </a:r>
                      <a:endParaRPr lang="zh-CN" sz="105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a:effectLst/>
                        </a:rPr>
                        <a:t>-</a:t>
                      </a:r>
                      <a:endParaRPr lang="zh-CN" sz="105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dirty="0">
                          <a:effectLst/>
                        </a:rPr>
                        <a:t>Immediate</a:t>
                      </a:r>
                      <a:endParaRPr lang="zh-CN" sz="1050" dirty="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dirty="0">
                          <a:effectLst/>
                        </a:rPr>
                        <a:t>Not Applicable</a:t>
                      </a:r>
                      <a:endParaRPr lang="zh-CN" sz="1050" dirty="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a:effectLst/>
                        </a:rPr>
                        <a:t>Not Applicable</a:t>
                      </a:r>
                      <a:endParaRPr lang="zh-CN" sz="105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hangingPunct="0">
                        <a:lnSpc>
                          <a:spcPct val="105000"/>
                        </a:lnSpc>
                        <a:spcAft>
                          <a:spcPts val="0"/>
                        </a:spcAft>
                      </a:pPr>
                      <a:r>
                        <a:rPr lang="en-GB" sz="1050" dirty="0">
                          <a:effectLst/>
                        </a:rPr>
                        <a:t>Charging Data Request [Event]</a:t>
                      </a:r>
                      <a:endParaRPr lang="zh-CN" sz="1050" dirty="0">
                        <a:effectLst/>
                        <a:latin typeface="+mn-lt"/>
                        <a:ea typeface="Times New Roman" panose="02020603050405020304" pitchFamily="18" charset="0"/>
                        <a:cs typeface="Times New Roman" panose="02020603050405020304" pitchFamily="18" charset="0"/>
                      </a:endParaRPr>
                    </a:p>
                  </a:txBody>
                  <a:tcPr marL="17780" marR="68580" marT="0" marB="0" anchor="ctr"/>
                </a:tc>
                <a:extLst>
                  <a:ext uri="{0D108BD9-81ED-4DB2-BD59-A6C34878D82A}">
                    <a16:rowId xmlns:a16="http://schemas.microsoft.com/office/drawing/2014/main" val="10002"/>
                  </a:ext>
                </a:extLst>
              </a:tr>
              <a:tr h="0">
                <a:tc>
                  <a:txBody>
                    <a:bodyPr/>
                    <a:lstStyle/>
                    <a:p>
                      <a:pPr hangingPunct="0">
                        <a:lnSpc>
                          <a:spcPct val="105000"/>
                        </a:lnSpc>
                        <a:spcAft>
                          <a:spcPts val="0"/>
                        </a:spcAft>
                      </a:pPr>
                      <a:r>
                        <a:rPr lang="en-GB" sz="1050">
                          <a:effectLst/>
                        </a:rPr>
                        <a:t>Threshold reached for a performance indicator (e.g. load level per S-NSSAI)</a:t>
                      </a:r>
                      <a:endParaRPr lang="zh-CN" sz="105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a:effectLst/>
                        </a:rPr>
                        <a:t>-</a:t>
                      </a:r>
                      <a:endParaRPr lang="zh-CN" sz="105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dirty="0">
                          <a:effectLst/>
                        </a:rPr>
                        <a:t>Immediate</a:t>
                      </a:r>
                      <a:endParaRPr lang="zh-CN" sz="1050" dirty="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dirty="0">
                          <a:effectLst/>
                        </a:rPr>
                        <a:t>Not Applicable</a:t>
                      </a:r>
                      <a:endParaRPr lang="zh-CN" sz="1050" dirty="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dirty="0">
                          <a:effectLst/>
                        </a:rPr>
                        <a:t>Not Applicable</a:t>
                      </a:r>
                      <a:endParaRPr lang="zh-CN" sz="1050" dirty="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hangingPunct="0">
                        <a:lnSpc>
                          <a:spcPct val="105000"/>
                        </a:lnSpc>
                        <a:spcAft>
                          <a:spcPts val="0"/>
                        </a:spcAft>
                      </a:pPr>
                      <a:r>
                        <a:rPr lang="en-GB" sz="1050" dirty="0">
                          <a:effectLst/>
                        </a:rPr>
                        <a:t>Charging Data Request [Event]</a:t>
                      </a:r>
                      <a:endParaRPr lang="zh-CN" sz="1050" dirty="0">
                        <a:effectLst/>
                        <a:latin typeface="+mn-lt"/>
                        <a:ea typeface="Times New Roman" panose="02020603050405020304" pitchFamily="18" charset="0"/>
                        <a:cs typeface="Times New Roman" panose="02020603050405020304" pitchFamily="18" charset="0"/>
                      </a:endParaRPr>
                    </a:p>
                  </a:txBody>
                  <a:tcPr marL="17780" marR="68580" marT="0" marB="0" anchor="ctr"/>
                </a:tc>
                <a:extLst>
                  <a:ext uri="{0D108BD9-81ED-4DB2-BD59-A6C34878D82A}">
                    <a16:rowId xmlns:a16="http://schemas.microsoft.com/office/drawing/2014/main" val="10003"/>
                  </a:ext>
                </a:extLst>
              </a:tr>
              <a:tr h="0">
                <a:tc>
                  <a:txBody>
                    <a:bodyPr/>
                    <a:lstStyle/>
                    <a:p>
                      <a:pPr hangingPunct="0">
                        <a:lnSpc>
                          <a:spcPct val="105000"/>
                        </a:lnSpc>
                        <a:spcAft>
                          <a:spcPts val="0"/>
                        </a:spcAft>
                      </a:pPr>
                      <a:r>
                        <a:rPr lang="en-GB" sz="1050">
                          <a:effectLst/>
                        </a:rPr>
                        <a:t>Limit reached for number of notify events per subscription made by CEF</a:t>
                      </a:r>
                      <a:endParaRPr lang="zh-CN" sz="105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a:effectLst/>
                        </a:rPr>
                        <a:t>-</a:t>
                      </a:r>
                      <a:endParaRPr lang="zh-CN" sz="105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a:effectLst/>
                        </a:rPr>
                        <a:t>Immediate</a:t>
                      </a:r>
                      <a:endParaRPr lang="zh-CN" sz="105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a:effectLst/>
                        </a:rPr>
                        <a:t>Not Applicable</a:t>
                      </a:r>
                      <a:endParaRPr lang="zh-CN" sz="105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dirty="0">
                          <a:effectLst/>
                        </a:rPr>
                        <a:t>Not Applicable</a:t>
                      </a:r>
                      <a:endParaRPr lang="zh-CN" sz="1050" dirty="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hangingPunct="0">
                        <a:lnSpc>
                          <a:spcPct val="105000"/>
                        </a:lnSpc>
                        <a:spcAft>
                          <a:spcPts val="0"/>
                        </a:spcAft>
                      </a:pPr>
                      <a:r>
                        <a:rPr lang="en-GB" sz="1050">
                          <a:effectLst/>
                        </a:rPr>
                        <a:t>Charging Data Request [Event]</a:t>
                      </a:r>
                      <a:endParaRPr lang="zh-CN" sz="1050">
                        <a:effectLst/>
                        <a:latin typeface="+mn-lt"/>
                        <a:ea typeface="Times New Roman" panose="02020603050405020304" pitchFamily="18" charset="0"/>
                        <a:cs typeface="Times New Roman" panose="02020603050405020304" pitchFamily="18" charset="0"/>
                      </a:endParaRPr>
                    </a:p>
                  </a:txBody>
                  <a:tcPr marL="17780" marR="68580" marT="0" marB="0" anchor="ctr"/>
                </a:tc>
                <a:extLst>
                  <a:ext uri="{0D108BD9-81ED-4DB2-BD59-A6C34878D82A}">
                    <a16:rowId xmlns:a16="http://schemas.microsoft.com/office/drawing/2014/main" val="10004"/>
                  </a:ext>
                </a:extLst>
              </a:tr>
              <a:tr h="0">
                <a:tc>
                  <a:txBody>
                    <a:bodyPr/>
                    <a:lstStyle/>
                    <a:p>
                      <a:pPr hangingPunct="0">
                        <a:lnSpc>
                          <a:spcPct val="105000"/>
                        </a:lnSpc>
                        <a:spcAft>
                          <a:spcPts val="0"/>
                        </a:spcAft>
                      </a:pPr>
                      <a:r>
                        <a:rPr lang="en-GB" sz="1050" dirty="0">
                          <a:effectLst/>
                        </a:rPr>
                        <a:t>Limit reached for number of notify events per S-NSSAI</a:t>
                      </a:r>
                      <a:endParaRPr lang="zh-CN" sz="1050" dirty="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a:effectLst/>
                        </a:rPr>
                        <a:t>-</a:t>
                      </a:r>
                      <a:endParaRPr lang="zh-CN" sz="105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a:effectLst/>
                        </a:rPr>
                        <a:t>Immediate</a:t>
                      </a:r>
                      <a:endParaRPr lang="zh-CN" sz="105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a:effectLst/>
                        </a:rPr>
                        <a:t>Not Applicable</a:t>
                      </a:r>
                      <a:endParaRPr lang="zh-CN" sz="105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lnSpc>
                          <a:spcPct val="105000"/>
                        </a:lnSpc>
                        <a:spcAft>
                          <a:spcPts val="0"/>
                        </a:spcAft>
                      </a:pPr>
                      <a:r>
                        <a:rPr lang="en-GB" sz="1050">
                          <a:effectLst/>
                        </a:rPr>
                        <a:t>Not Applicable</a:t>
                      </a:r>
                      <a:endParaRPr lang="zh-CN" sz="1050">
                        <a:effectLst/>
                        <a:latin typeface="+mn-lt"/>
                        <a:ea typeface="Times New Roman" panose="02020603050405020304" pitchFamily="18" charset="0"/>
                        <a:cs typeface="Times New Roman" panose="02020603050405020304" pitchFamily="18" charset="0"/>
                      </a:endParaRPr>
                    </a:p>
                  </a:txBody>
                  <a:tcPr marL="17780" marR="68580" marT="0" marB="0"/>
                </a:tc>
                <a:tc>
                  <a:txBody>
                    <a:bodyPr/>
                    <a:lstStyle/>
                    <a:p>
                      <a:pPr hangingPunct="0">
                        <a:lnSpc>
                          <a:spcPct val="105000"/>
                        </a:lnSpc>
                        <a:spcAft>
                          <a:spcPts val="0"/>
                        </a:spcAft>
                      </a:pPr>
                      <a:r>
                        <a:rPr lang="en-GB" sz="1050" dirty="0">
                          <a:effectLst/>
                        </a:rPr>
                        <a:t>Charging Data Request [Event]</a:t>
                      </a:r>
                      <a:endParaRPr lang="zh-CN" sz="1050" dirty="0">
                        <a:effectLst/>
                        <a:latin typeface="+mn-lt"/>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10005"/>
                  </a:ext>
                </a:extLst>
              </a:tr>
              <a:tr h="0">
                <a:tc gridSpan="6">
                  <a:txBody>
                    <a:bodyPr/>
                    <a:lstStyle/>
                    <a:p>
                      <a:pPr hangingPunct="0">
                        <a:lnSpc>
                          <a:spcPct val="105000"/>
                        </a:lnSpc>
                        <a:spcAft>
                          <a:spcPts val="0"/>
                        </a:spcAft>
                      </a:pPr>
                      <a:r>
                        <a:rPr lang="en-GB" sz="1050" b="0" dirty="0">
                          <a:solidFill>
                            <a:schemeClr val="tx1"/>
                          </a:solidFill>
                          <a:effectLst/>
                        </a:rPr>
                        <a:t>NOTE 1:In addition, there may be operator specific triggers.</a:t>
                      </a:r>
                      <a:endParaRPr lang="zh-CN" sz="1050" b="0" dirty="0">
                        <a:solidFill>
                          <a:schemeClr val="tx1"/>
                        </a:solidFill>
                        <a:effectLst/>
                      </a:endParaRPr>
                    </a:p>
                    <a:p>
                      <a:pPr hangingPunct="0">
                        <a:lnSpc>
                          <a:spcPct val="105000"/>
                        </a:lnSpc>
                        <a:spcAft>
                          <a:spcPts val="0"/>
                        </a:spcAft>
                      </a:pPr>
                      <a:r>
                        <a:rPr lang="en-GB" sz="1050" b="0" dirty="0">
                          <a:solidFill>
                            <a:schemeClr val="tx1"/>
                          </a:solidFill>
                          <a:effectLst/>
                        </a:rPr>
                        <a:t>NOTE 2:The threshold and limit is default configured and updated based on the configuration.</a:t>
                      </a:r>
                      <a:endParaRPr lang="zh-CN" sz="1050" b="0" dirty="0">
                        <a:solidFill>
                          <a:schemeClr val="tx1"/>
                        </a:solidFill>
                        <a:effectLst/>
                        <a:latin typeface="+mn-lt"/>
                        <a:ea typeface="Times New Roman" panose="02020603050405020304" pitchFamily="18" charset="0"/>
                        <a:cs typeface="Times New Roman" panose="02020603050405020304" pitchFamily="18" charset="0"/>
                      </a:endParaRPr>
                    </a:p>
                  </a:txBody>
                  <a:tcPr marL="177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6"/>
                  </a:ext>
                </a:extLst>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2155668552"/>
              </p:ext>
            </p:extLst>
          </p:nvPr>
        </p:nvGraphicFramePr>
        <p:xfrm>
          <a:off x="6968137" y="2601909"/>
          <a:ext cx="5038962" cy="2947469"/>
        </p:xfrm>
        <a:graphic>
          <a:graphicData uri="http://schemas.openxmlformats.org/drawingml/2006/table">
            <a:tbl>
              <a:tblPr firstRow="1" firstCol="1">
                <a:tableStyleId>{7DF18680-E054-41AD-8BC1-D1AEF772440D}</a:tableStyleId>
              </a:tblPr>
              <a:tblGrid>
                <a:gridCol w="1445525">
                  <a:extLst>
                    <a:ext uri="{9D8B030D-6E8A-4147-A177-3AD203B41FA5}">
                      <a16:colId xmlns:a16="http://schemas.microsoft.com/office/drawing/2014/main" val="20000"/>
                    </a:ext>
                  </a:extLst>
                </a:gridCol>
                <a:gridCol w="556167">
                  <a:extLst>
                    <a:ext uri="{9D8B030D-6E8A-4147-A177-3AD203B41FA5}">
                      <a16:colId xmlns:a16="http://schemas.microsoft.com/office/drawing/2014/main" val="20001"/>
                    </a:ext>
                  </a:extLst>
                </a:gridCol>
                <a:gridCol w="3037270">
                  <a:extLst>
                    <a:ext uri="{9D8B030D-6E8A-4147-A177-3AD203B41FA5}">
                      <a16:colId xmlns:a16="http://schemas.microsoft.com/office/drawing/2014/main" val="20002"/>
                    </a:ext>
                  </a:extLst>
                </a:gridCol>
              </a:tblGrid>
              <a:tr h="359008">
                <a:tc>
                  <a:txBody>
                    <a:bodyPr/>
                    <a:lstStyle/>
                    <a:p>
                      <a:pPr algn="ctr" hangingPunct="0">
                        <a:lnSpc>
                          <a:spcPct val="120000"/>
                        </a:lnSpc>
                        <a:spcAft>
                          <a:spcPts val="0"/>
                        </a:spcAft>
                      </a:pPr>
                      <a:r>
                        <a:rPr lang="en-GB" sz="1200" b="1" dirty="0">
                          <a:effectLst/>
                        </a:rPr>
                        <a:t>Information Element</a:t>
                      </a:r>
                      <a:endParaRPr lang="zh-CN" sz="1200" b="1" dirty="0">
                        <a:effectLst/>
                        <a:latin typeface="+mn-lt"/>
                        <a:ea typeface="Times New Roman" panose="02020603050405020304" pitchFamily="18" charset="0"/>
                        <a:cs typeface="Times New Roman" panose="02020603050405020304" pitchFamily="18" charset="0"/>
                      </a:endParaRPr>
                    </a:p>
                  </a:txBody>
                  <a:tcPr marL="17780" marR="17780" marT="0" marB="0"/>
                </a:tc>
                <a:tc>
                  <a:txBody>
                    <a:bodyPr/>
                    <a:lstStyle/>
                    <a:p>
                      <a:pPr algn="ctr" hangingPunct="0">
                        <a:lnSpc>
                          <a:spcPct val="120000"/>
                        </a:lnSpc>
                        <a:spcAft>
                          <a:spcPts val="0"/>
                        </a:spcAft>
                      </a:pPr>
                      <a:r>
                        <a:rPr lang="en-GB" sz="1050" b="1" dirty="0">
                          <a:effectLst/>
                        </a:rPr>
                        <a:t>Category</a:t>
                      </a:r>
                      <a:endParaRPr lang="zh-CN" sz="1050" b="1" dirty="0">
                        <a:effectLst/>
                        <a:latin typeface="+mn-lt"/>
                        <a:ea typeface="Times New Roman" panose="02020603050405020304" pitchFamily="18" charset="0"/>
                        <a:cs typeface="Times New Roman" panose="02020603050405020304" pitchFamily="18" charset="0"/>
                      </a:endParaRPr>
                    </a:p>
                  </a:txBody>
                  <a:tcPr marL="17780" marR="17780" marT="0" marB="0"/>
                </a:tc>
                <a:tc>
                  <a:txBody>
                    <a:bodyPr/>
                    <a:lstStyle/>
                    <a:p>
                      <a:pPr algn="ctr" hangingPunct="0">
                        <a:lnSpc>
                          <a:spcPct val="120000"/>
                        </a:lnSpc>
                        <a:spcAft>
                          <a:spcPts val="0"/>
                        </a:spcAft>
                      </a:pPr>
                      <a:r>
                        <a:rPr lang="en-GB" sz="1050" b="1" dirty="0">
                          <a:effectLst/>
                        </a:rPr>
                        <a:t>Description</a:t>
                      </a:r>
                      <a:endParaRPr lang="zh-CN" sz="1050" b="1" dirty="0">
                        <a:effectLst/>
                        <a:latin typeface="+mn-lt"/>
                        <a:ea typeface="Times New Roman" panose="02020603050405020304" pitchFamily="18" charset="0"/>
                        <a:cs typeface="Times New Roman" panose="02020603050405020304" pitchFamily="18" charset="0"/>
                      </a:endParaRPr>
                    </a:p>
                  </a:txBody>
                  <a:tcPr marL="17780" marR="17780" marT="0" marB="0"/>
                </a:tc>
                <a:extLst>
                  <a:ext uri="{0D108BD9-81ED-4DB2-BD59-A6C34878D82A}">
                    <a16:rowId xmlns:a16="http://schemas.microsoft.com/office/drawing/2014/main" val="10000"/>
                  </a:ext>
                </a:extLst>
              </a:tr>
              <a:tr h="192745">
                <a:tc>
                  <a:txBody>
                    <a:bodyPr/>
                    <a:lstStyle/>
                    <a:p>
                      <a:pPr hangingPunct="0">
                        <a:lnSpc>
                          <a:spcPct val="120000"/>
                        </a:lnSpc>
                        <a:spcAft>
                          <a:spcPts val="0"/>
                        </a:spcAft>
                      </a:pPr>
                      <a:r>
                        <a:rPr lang="en-GB" sz="1050" dirty="0">
                          <a:effectLst/>
                        </a:rPr>
                        <a:t>Latency</a:t>
                      </a:r>
                      <a:endParaRPr lang="zh-CN" sz="1050" dirty="0">
                        <a:effectLst/>
                        <a:latin typeface="+mn-lt"/>
                        <a:ea typeface="Times New Roman" panose="02020603050405020304" pitchFamily="18" charset="0"/>
                        <a:cs typeface="Times New Roman" panose="02020603050405020304" pitchFamily="18" charset="0"/>
                      </a:endParaRPr>
                    </a:p>
                  </a:txBody>
                  <a:tcPr marL="17780" marR="17780" marT="0" marB="0"/>
                </a:tc>
                <a:tc>
                  <a:txBody>
                    <a:bodyPr/>
                    <a:lstStyle/>
                    <a:p>
                      <a:pPr algn="ctr" hangingPunct="0">
                        <a:lnSpc>
                          <a:spcPct val="120000"/>
                        </a:lnSpc>
                        <a:spcAft>
                          <a:spcPts val="0"/>
                        </a:spcAft>
                      </a:pPr>
                      <a:r>
                        <a:rPr lang="en-GB" sz="1050">
                          <a:effectLst/>
                        </a:rPr>
                        <a:t>O</a:t>
                      </a:r>
                      <a:r>
                        <a:rPr lang="en-GB" sz="1050" baseline="-25000">
                          <a:effectLst/>
                        </a:rPr>
                        <a:t>C</a:t>
                      </a:r>
                      <a:endParaRPr lang="zh-CN" sz="1050">
                        <a:effectLst/>
                        <a:latin typeface="+mn-lt"/>
                        <a:ea typeface="Times New Roman" panose="02020603050405020304" pitchFamily="18" charset="0"/>
                        <a:cs typeface="Times New Roman" panose="02020603050405020304" pitchFamily="18" charset="0"/>
                      </a:endParaRPr>
                    </a:p>
                  </a:txBody>
                  <a:tcPr marL="17780" marR="17780" marT="0" marB="0"/>
                </a:tc>
                <a:tc>
                  <a:txBody>
                    <a:bodyPr/>
                    <a:lstStyle/>
                    <a:p>
                      <a:pPr hangingPunct="0">
                        <a:lnSpc>
                          <a:spcPct val="120000"/>
                        </a:lnSpc>
                        <a:spcAft>
                          <a:spcPts val="0"/>
                        </a:spcAft>
                      </a:pPr>
                      <a:r>
                        <a:rPr lang="en-GB" sz="1050">
                          <a:effectLst/>
                        </a:rPr>
                        <a:t>This field holds latency as described in 28.554 [271].</a:t>
                      </a:r>
                      <a:endParaRPr lang="zh-CN" sz="1050">
                        <a:effectLst/>
                        <a:latin typeface="+mn-lt"/>
                        <a:ea typeface="宋体" panose="02010600030101010101" pitchFamily="2" charset="-122"/>
                        <a:cs typeface="宋体" panose="02010600030101010101" pitchFamily="2" charset="-122"/>
                      </a:endParaRPr>
                    </a:p>
                  </a:txBody>
                  <a:tcPr marL="17780" marR="17780" marT="0" marB="0"/>
                </a:tc>
                <a:extLst>
                  <a:ext uri="{0D108BD9-81ED-4DB2-BD59-A6C34878D82A}">
                    <a16:rowId xmlns:a16="http://schemas.microsoft.com/office/drawing/2014/main" val="10001"/>
                  </a:ext>
                </a:extLst>
              </a:tr>
              <a:tr h="399286">
                <a:tc>
                  <a:txBody>
                    <a:bodyPr/>
                    <a:lstStyle/>
                    <a:p>
                      <a:pPr hangingPunct="0">
                        <a:lnSpc>
                          <a:spcPct val="120000"/>
                        </a:lnSpc>
                        <a:spcAft>
                          <a:spcPts val="0"/>
                        </a:spcAft>
                      </a:pPr>
                      <a:r>
                        <a:rPr lang="en-GB" sz="1050">
                          <a:effectLst/>
                        </a:rPr>
                        <a:t>Throughput</a:t>
                      </a:r>
                      <a:endParaRPr lang="zh-CN" sz="1050">
                        <a:effectLst/>
                        <a:latin typeface="+mn-lt"/>
                        <a:ea typeface="Times New Roman" panose="02020603050405020304" pitchFamily="18" charset="0"/>
                        <a:cs typeface="Times New Roman" panose="02020603050405020304" pitchFamily="18" charset="0"/>
                      </a:endParaRPr>
                    </a:p>
                  </a:txBody>
                  <a:tcPr marL="17780" marR="17780" marT="0" marB="0"/>
                </a:tc>
                <a:tc>
                  <a:txBody>
                    <a:bodyPr/>
                    <a:lstStyle/>
                    <a:p>
                      <a:pPr algn="ctr" hangingPunct="0">
                        <a:lnSpc>
                          <a:spcPct val="120000"/>
                        </a:lnSpc>
                        <a:spcAft>
                          <a:spcPts val="0"/>
                        </a:spcAft>
                      </a:pPr>
                      <a:r>
                        <a:rPr lang="en-GB" sz="1050" dirty="0">
                          <a:effectLst/>
                        </a:rPr>
                        <a:t>O</a:t>
                      </a:r>
                      <a:r>
                        <a:rPr lang="en-GB" sz="1050" baseline="-25000" dirty="0">
                          <a:effectLst/>
                        </a:rPr>
                        <a:t>C</a:t>
                      </a:r>
                      <a:endParaRPr lang="zh-CN" sz="1050" dirty="0">
                        <a:effectLst/>
                        <a:latin typeface="+mn-lt"/>
                        <a:ea typeface="Times New Roman" panose="02020603050405020304" pitchFamily="18" charset="0"/>
                        <a:cs typeface="Times New Roman" panose="02020603050405020304" pitchFamily="18" charset="0"/>
                      </a:endParaRPr>
                    </a:p>
                  </a:txBody>
                  <a:tcPr marL="17780" marR="17780" marT="0" marB="0"/>
                </a:tc>
                <a:tc>
                  <a:txBody>
                    <a:bodyPr/>
                    <a:lstStyle/>
                    <a:p>
                      <a:pPr hangingPunct="0">
                        <a:lnSpc>
                          <a:spcPct val="120000"/>
                        </a:lnSpc>
                        <a:spcAft>
                          <a:spcPts val="0"/>
                        </a:spcAft>
                      </a:pPr>
                      <a:r>
                        <a:rPr lang="en-GB" sz="1050" dirty="0">
                          <a:effectLst/>
                        </a:rPr>
                        <a:t>This field holds throughput as described in TS 28.554 [271] </a:t>
                      </a:r>
                      <a:endParaRPr lang="zh-CN" sz="1050" dirty="0">
                        <a:effectLst/>
                        <a:latin typeface="+mn-lt"/>
                        <a:ea typeface="宋体" panose="02010600030101010101" pitchFamily="2" charset="-122"/>
                        <a:cs typeface="宋体" panose="02010600030101010101" pitchFamily="2" charset="-122"/>
                      </a:endParaRPr>
                    </a:p>
                  </a:txBody>
                  <a:tcPr marL="17780" marR="17780" marT="0" marB="0"/>
                </a:tc>
                <a:extLst>
                  <a:ext uri="{0D108BD9-81ED-4DB2-BD59-A6C34878D82A}">
                    <a16:rowId xmlns:a16="http://schemas.microsoft.com/office/drawing/2014/main" val="10002"/>
                  </a:ext>
                </a:extLst>
              </a:tr>
              <a:tr h="399286">
                <a:tc>
                  <a:txBody>
                    <a:bodyPr/>
                    <a:lstStyle/>
                    <a:p>
                      <a:pPr hangingPunct="0">
                        <a:lnSpc>
                          <a:spcPct val="120000"/>
                        </a:lnSpc>
                        <a:spcAft>
                          <a:spcPts val="0"/>
                        </a:spcAft>
                      </a:pPr>
                      <a:r>
                        <a:rPr lang="en-GB" sz="1050">
                          <a:effectLst/>
                        </a:rPr>
                        <a:t>Maximum packet loss rate</a:t>
                      </a:r>
                      <a:endParaRPr lang="zh-CN" sz="1050">
                        <a:effectLst/>
                        <a:latin typeface="+mn-lt"/>
                        <a:ea typeface="Times New Roman" panose="02020603050405020304" pitchFamily="18" charset="0"/>
                        <a:cs typeface="Times New Roman" panose="02020603050405020304" pitchFamily="18" charset="0"/>
                      </a:endParaRPr>
                    </a:p>
                  </a:txBody>
                  <a:tcPr marL="17780" marR="17780" marT="0" marB="0"/>
                </a:tc>
                <a:tc>
                  <a:txBody>
                    <a:bodyPr/>
                    <a:lstStyle/>
                    <a:p>
                      <a:pPr algn="ctr" hangingPunct="0">
                        <a:lnSpc>
                          <a:spcPct val="120000"/>
                        </a:lnSpc>
                        <a:spcAft>
                          <a:spcPts val="0"/>
                        </a:spcAft>
                      </a:pPr>
                      <a:r>
                        <a:rPr lang="en-GB" sz="1050">
                          <a:effectLst/>
                        </a:rPr>
                        <a:t>O</a:t>
                      </a:r>
                      <a:r>
                        <a:rPr lang="en-GB" sz="1050" baseline="-25000">
                          <a:effectLst/>
                        </a:rPr>
                        <a:t>C</a:t>
                      </a:r>
                      <a:endParaRPr lang="zh-CN" sz="1050">
                        <a:effectLst/>
                        <a:latin typeface="+mn-lt"/>
                        <a:ea typeface="Times New Roman" panose="02020603050405020304" pitchFamily="18" charset="0"/>
                        <a:cs typeface="Times New Roman" panose="02020603050405020304" pitchFamily="18" charset="0"/>
                      </a:endParaRPr>
                    </a:p>
                  </a:txBody>
                  <a:tcPr marL="17780" marR="17780" marT="0" marB="0"/>
                </a:tc>
                <a:tc>
                  <a:txBody>
                    <a:bodyPr/>
                    <a:lstStyle/>
                    <a:p>
                      <a:pPr hangingPunct="0">
                        <a:lnSpc>
                          <a:spcPct val="120000"/>
                        </a:lnSpc>
                        <a:spcAft>
                          <a:spcPts val="0"/>
                        </a:spcAft>
                      </a:pPr>
                      <a:r>
                        <a:rPr lang="en-GB" sz="1050" dirty="0">
                          <a:effectLst/>
                        </a:rPr>
                        <a:t>This field holds maximum packet loss rate as described in TS GSMA NG.116 [500] </a:t>
                      </a:r>
                      <a:endParaRPr lang="zh-CN" sz="1050" dirty="0">
                        <a:effectLst/>
                        <a:latin typeface="+mn-lt"/>
                        <a:ea typeface="宋体" panose="02010600030101010101" pitchFamily="2" charset="-122"/>
                        <a:cs typeface="宋体" panose="02010600030101010101" pitchFamily="2" charset="-122"/>
                      </a:endParaRPr>
                    </a:p>
                  </a:txBody>
                  <a:tcPr marL="17780" marR="17780" marT="0" marB="0"/>
                </a:tc>
                <a:extLst>
                  <a:ext uri="{0D108BD9-81ED-4DB2-BD59-A6C34878D82A}">
                    <a16:rowId xmlns:a16="http://schemas.microsoft.com/office/drawing/2014/main" val="10003"/>
                  </a:ext>
                </a:extLst>
              </a:tr>
              <a:tr h="399286">
                <a:tc>
                  <a:txBody>
                    <a:bodyPr/>
                    <a:lstStyle/>
                    <a:p>
                      <a:pPr hangingPunct="0">
                        <a:lnSpc>
                          <a:spcPct val="120000"/>
                        </a:lnSpc>
                        <a:spcAft>
                          <a:spcPts val="0"/>
                        </a:spcAft>
                      </a:pPr>
                      <a:r>
                        <a:rPr lang="en-GB" sz="1050">
                          <a:effectLst/>
                        </a:rPr>
                        <a:t>Service Experience statistics data</a:t>
                      </a:r>
                      <a:endParaRPr lang="zh-CN" sz="1050">
                        <a:effectLst/>
                        <a:latin typeface="+mn-lt"/>
                        <a:ea typeface="Times New Roman" panose="02020603050405020304" pitchFamily="18" charset="0"/>
                        <a:cs typeface="Times New Roman" panose="02020603050405020304" pitchFamily="18" charset="0"/>
                      </a:endParaRPr>
                    </a:p>
                  </a:txBody>
                  <a:tcPr marL="17780" marR="17780" marT="0" marB="0"/>
                </a:tc>
                <a:tc>
                  <a:txBody>
                    <a:bodyPr/>
                    <a:lstStyle/>
                    <a:p>
                      <a:pPr algn="ctr" hangingPunct="0">
                        <a:lnSpc>
                          <a:spcPct val="120000"/>
                        </a:lnSpc>
                        <a:spcAft>
                          <a:spcPts val="0"/>
                        </a:spcAft>
                      </a:pPr>
                      <a:r>
                        <a:rPr lang="en-GB" sz="1050">
                          <a:effectLst/>
                        </a:rPr>
                        <a:t>O</a:t>
                      </a:r>
                      <a:r>
                        <a:rPr lang="en-GB" sz="1050" baseline="-25000">
                          <a:effectLst/>
                        </a:rPr>
                        <a:t>C</a:t>
                      </a:r>
                      <a:endParaRPr lang="zh-CN" sz="1050">
                        <a:effectLst/>
                        <a:latin typeface="+mn-lt"/>
                        <a:ea typeface="Times New Roman" panose="02020603050405020304" pitchFamily="18" charset="0"/>
                        <a:cs typeface="Times New Roman" panose="02020603050405020304" pitchFamily="18" charset="0"/>
                      </a:endParaRPr>
                    </a:p>
                  </a:txBody>
                  <a:tcPr marL="17780" marR="17780" marT="0" marB="0"/>
                </a:tc>
                <a:tc>
                  <a:txBody>
                    <a:bodyPr/>
                    <a:lstStyle/>
                    <a:p>
                      <a:pPr hangingPunct="0">
                        <a:lnSpc>
                          <a:spcPct val="120000"/>
                        </a:lnSpc>
                        <a:spcAft>
                          <a:spcPts val="0"/>
                        </a:spcAft>
                      </a:pPr>
                      <a:r>
                        <a:rPr lang="en-GB" sz="1050" dirty="0">
                          <a:effectLst/>
                        </a:rPr>
                        <a:t>This field holds service experience statistics data as described in TS 23.288 [150]</a:t>
                      </a:r>
                      <a:endParaRPr lang="zh-CN" sz="1050" dirty="0">
                        <a:effectLst/>
                        <a:latin typeface="+mn-lt"/>
                        <a:ea typeface="宋体" panose="02010600030101010101" pitchFamily="2" charset="-122"/>
                        <a:cs typeface="宋体" panose="02010600030101010101" pitchFamily="2" charset="-122"/>
                      </a:endParaRPr>
                    </a:p>
                  </a:txBody>
                  <a:tcPr marL="17780" marR="17780" marT="0" marB="0"/>
                </a:tc>
                <a:extLst>
                  <a:ext uri="{0D108BD9-81ED-4DB2-BD59-A6C34878D82A}">
                    <a16:rowId xmlns:a16="http://schemas.microsoft.com/office/drawing/2014/main" val="10004"/>
                  </a:ext>
                </a:extLst>
              </a:tr>
              <a:tr h="399286">
                <a:tc>
                  <a:txBody>
                    <a:bodyPr/>
                    <a:lstStyle/>
                    <a:p>
                      <a:pPr hangingPunct="0">
                        <a:lnSpc>
                          <a:spcPct val="120000"/>
                        </a:lnSpc>
                        <a:spcAft>
                          <a:spcPts val="0"/>
                        </a:spcAft>
                      </a:pPr>
                      <a:r>
                        <a:rPr lang="en-GB" sz="1050">
                          <a:effectLst/>
                        </a:rPr>
                        <a:t>Number of PDU sessions</a:t>
                      </a:r>
                      <a:endParaRPr lang="zh-CN" sz="1050">
                        <a:effectLst/>
                        <a:latin typeface="+mn-lt"/>
                        <a:ea typeface="Times New Roman" panose="02020603050405020304" pitchFamily="18" charset="0"/>
                        <a:cs typeface="Times New Roman" panose="02020603050405020304" pitchFamily="18" charset="0"/>
                      </a:endParaRPr>
                    </a:p>
                  </a:txBody>
                  <a:tcPr marL="17780" marR="17780" marT="0" marB="0"/>
                </a:tc>
                <a:tc>
                  <a:txBody>
                    <a:bodyPr/>
                    <a:lstStyle/>
                    <a:p>
                      <a:pPr algn="ctr" hangingPunct="0">
                        <a:lnSpc>
                          <a:spcPct val="120000"/>
                        </a:lnSpc>
                        <a:spcAft>
                          <a:spcPts val="0"/>
                        </a:spcAft>
                      </a:pPr>
                      <a:r>
                        <a:rPr lang="en-GB" sz="1050">
                          <a:effectLst/>
                        </a:rPr>
                        <a:t>O</a:t>
                      </a:r>
                      <a:r>
                        <a:rPr lang="en-GB" sz="1050" baseline="-25000">
                          <a:effectLst/>
                        </a:rPr>
                        <a:t>C</a:t>
                      </a:r>
                      <a:endParaRPr lang="zh-CN" sz="1050">
                        <a:effectLst/>
                        <a:latin typeface="+mn-lt"/>
                        <a:ea typeface="Times New Roman" panose="02020603050405020304" pitchFamily="18" charset="0"/>
                        <a:cs typeface="Times New Roman" panose="02020603050405020304" pitchFamily="18" charset="0"/>
                      </a:endParaRPr>
                    </a:p>
                  </a:txBody>
                  <a:tcPr marL="17780" marR="17780" marT="0" marB="0"/>
                </a:tc>
                <a:tc>
                  <a:txBody>
                    <a:bodyPr/>
                    <a:lstStyle/>
                    <a:p>
                      <a:pPr hangingPunct="0">
                        <a:lnSpc>
                          <a:spcPct val="120000"/>
                        </a:lnSpc>
                        <a:spcAft>
                          <a:spcPts val="0"/>
                        </a:spcAft>
                      </a:pPr>
                      <a:r>
                        <a:rPr lang="en-GB" sz="1050" dirty="0">
                          <a:effectLst/>
                        </a:rPr>
                        <a:t>This field holds the number of PDU sessions as described in TS 28.554 [271].</a:t>
                      </a:r>
                      <a:endParaRPr lang="zh-CN" sz="1050" dirty="0">
                        <a:effectLst/>
                        <a:latin typeface="+mn-lt"/>
                        <a:ea typeface="宋体" panose="02010600030101010101" pitchFamily="2" charset="-122"/>
                        <a:cs typeface="宋体" panose="02010600030101010101" pitchFamily="2" charset="-122"/>
                      </a:endParaRPr>
                    </a:p>
                  </a:txBody>
                  <a:tcPr marL="17780" marR="17780" marT="0" marB="0"/>
                </a:tc>
                <a:extLst>
                  <a:ext uri="{0D108BD9-81ED-4DB2-BD59-A6C34878D82A}">
                    <a16:rowId xmlns:a16="http://schemas.microsoft.com/office/drawing/2014/main" val="10005"/>
                  </a:ext>
                </a:extLst>
              </a:tr>
              <a:tr h="399286">
                <a:tc>
                  <a:txBody>
                    <a:bodyPr/>
                    <a:lstStyle/>
                    <a:p>
                      <a:pPr hangingPunct="0">
                        <a:lnSpc>
                          <a:spcPct val="120000"/>
                        </a:lnSpc>
                        <a:spcAft>
                          <a:spcPts val="0"/>
                        </a:spcAft>
                      </a:pPr>
                      <a:r>
                        <a:rPr lang="en-GB" sz="1050">
                          <a:effectLst/>
                        </a:rPr>
                        <a:t>Number of registered Subscribers</a:t>
                      </a:r>
                      <a:endParaRPr lang="zh-CN" sz="1050">
                        <a:effectLst/>
                        <a:latin typeface="+mn-lt"/>
                        <a:ea typeface="Times New Roman" panose="02020603050405020304" pitchFamily="18" charset="0"/>
                        <a:cs typeface="Times New Roman" panose="02020603050405020304" pitchFamily="18" charset="0"/>
                      </a:endParaRPr>
                    </a:p>
                  </a:txBody>
                  <a:tcPr marL="17780" marR="17780" marT="0" marB="0"/>
                </a:tc>
                <a:tc>
                  <a:txBody>
                    <a:bodyPr/>
                    <a:lstStyle/>
                    <a:p>
                      <a:pPr algn="ctr" hangingPunct="0">
                        <a:lnSpc>
                          <a:spcPct val="120000"/>
                        </a:lnSpc>
                        <a:spcAft>
                          <a:spcPts val="0"/>
                        </a:spcAft>
                      </a:pPr>
                      <a:r>
                        <a:rPr lang="en-GB" sz="1050">
                          <a:effectLst/>
                        </a:rPr>
                        <a:t>O</a:t>
                      </a:r>
                      <a:r>
                        <a:rPr lang="en-GB" sz="1050" baseline="-25000">
                          <a:effectLst/>
                        </a:rPr>
                        <a:t>C</a:t>
                      </a:r>
                      <a:endParaRPr lang="zh-CN" sz="1050">
                        <a:effectLst/>
                        <a:latin typeface="+mn-lt"/>
                        <a:ea typeface="Times New Roman" panose="02020603050405020304" pitchFamily="18" charset="0"/>
                        <a:cs typeface="Times New Roman" panose="02020603050405020304" pitchFamily="18" charset="0"/>
                      </a:endParaRPr>
                    </a:p>
                  </a:txBody>
                  <a:tcPr marL="17780" marR="17780" marT="0" marB="0"/>
                </a:tc>
                <a:tc>
                  <a:txBody>
                    <a:bodyPr/>
                    <a:lstStyle/>
                    <a:p>
                      <a:pPr hangingPunct="0">
                        <a:lnSpc>
                          <a:spcPct val="120000"/>
                        </a:lnSpc>
                        <a:spcAft>
                          <a:spcPts val="0"/>
                        </a:spcAft>
                      </a:pPr>
                      <a:r>
                        <a:rPr lang="en-GB" sz="1050" dirty="0">
                          <a:effectLst/>
                        </a:rPr>
                        <a:t>This field holds the number of registered subscribers as described in TS 28.554 [271].</a:t>
                      </a:r>
                      <a:endParaRPr lang="zh-CN" sz="1050" dirty="0">
                        <a:effectLst/>
                        <a:latin typeface="+mn-lt"/>
                        <a:ea typeface="宋体" panose="02010600030101010101" pitchFamily="2" charset="-122"/>
                        <a:cs typeface="宋体" panose="02010600030101010101" pitchFamily="2" charset="-122"/>
                      </a:endParaRPr>
                    </a:p>
                  </a:txBody>
                  <a:tcPr marL="17780" marR="17780" marT="0" marB="0"/>
                </a:tc>
                <a:extLst>
                  <a:ext uri="{0D108BD9-81ED-4DB2-BD59-A6C34878D82A}">
                    <a16:rowId xmlns:a16="http://schemas.microsoft.com/office/drawing/2014/main" val="10006"/>
                  </a:ext>
                </a:extLst>
              </a:tr>
              <a:tr h="399286">
                <a:tc>
                  <a:txBody>
                    <a:bodyPr/>
                    <a:lstStyle/>
                    <a:p>
                      <a:pPr hangingPunct="0">
                        <a:lnSpc>
                          <a:spcPct val="120000"/>
                        </a:lnSpc>
                        <a:spcAft>
                          <a:spcPts val="0"/>
                        </a:spcAft>
                      </a:pPr>
                      <a:r>
                        <a:rPr lang="en-GB" sz="1050">
                          <a:effectLst/>
                        </a:rPr>
                        <a:t>Load level</a:t>
                      </a:r>
                      <a:endParaRPr lang="zh-CN" sz="1050">
                        <a:effectLst/>
                        <a:latin typeface="+mn-lt"/>
                        <a:ea typeface="Times New Roman" panose="02020603050405020304" pitchFamily="18" charset="0"/>
                        <a:cs typeface="Times New Roman" panose="02020603050405020304" pitchFamily="18" charset="0"/>
                      </a:endParaRPr>
                    </a:p>
                  </a:txBody>
                  <a:tcPr marL="17780" marR="17780" marT="0" marB="0"/>
                </a:tc>
                <a:tc>
                  <a:txBody>
                    <a:bodyPr/>
                    <a:lstStyle/>
                    <a:p>
                      <a:pPr algn="ctr" hangingPunct="0">
                        <a:lnSpc>
                          <a:spcPct val="120000"/>
                        </a:lnSpc>
                        <a:spcAft>
                          <a:spcPts val="0"/>
                        </a:spcAft>
                      </a:pPr>
                      <a:r>
                        <a:rPr lang="en-GB" sz="1050">
                          <a:effectLst/>
                        </a:rPr>
                        <a:t>O</a:t>
                      </a:r>
                      <a:r>
                        <a:rPr lang="en-GB" sz="1050" baseline="-25000">
                          <a:effectLst/>
                        </a:rPr>
                        <a:t>C</a:t>
                      </a:r>
                      <a:endParaRPr lang="zh-CN" sz="1050">
                        <a:effectLst/>
                        <a:latin typeface="+mn-lt"/>
                        <a:ea typeface="Times New Roman" panose="02020603050405020304" pitchFamily="18" charset="0"/>
                        <a:cs typeface="Times New Roman" panose="02020603050405020304" pitchFamily="18" charset="0"/>
                      </a:endParaRPr>
                    </a:p>
                  </a:txBody>
                  <a:tcPr marL="17780" marR="17780" marT="0" marB="0"/>
                </a:tc>
                <a:tc>
                  <a:txBody>
                    <a:bodyPr/>
                    <a:lstStyle/>
                    <a:p>
                      <a:pPr hangingPunct="0">
                        <a:lnSpc>
                          <a:spcPct val="120000"/>
                        </a:lnSpc>
                        <a:spcAft>
                          <a:spcPts val="0"/>
                        </a:spcAft>
                      </a:pPr>
                      <a:r>
                        <a:rPr lang="en-GB" sz="1050" dirty="0">
                          <a:effectLst/>
                        </a:rPr>
                        <a:t>This field holds the load level as described in TS 23.288 [150].</a:t>
                      </a:r>
                      <a:endParaRPr lang="zh-CN" sz="1050" dirty="0">
                        <a:effectLst/>
                        <a:latin typeface="+mn-lt"/>
                        <a:ea typeface="宋体" panose="02010600030101010101" pitchFamily="2" charset="-122"/>
                        <a:cs typeface="宋体" panose="02010600030101010101" pitchFamily="2" charset="-122"/>
                      </a:endParaRPr>
                    </a:p>
                  </a:txBody>
                  <a:tcPr marL="17780" marR="17780" marT="0" marB="0"/>
                </a:tc>
                <a:extLst>
                  <a:ext uri="{0D108BD9-81ED-4DB2-BD59-A6C34878D82A}">
                    <a16:rowId xmlns:a16="http://schemas.microsoft.com/office/drawing/2014/main" val="10007"/>
                  </a:ext>
                </a:extLst>
              </a:tr>
            </a:tbl>
          </a:graphicData>
        </a:graphic>
      </p:graphicFrame>
      <p:sp>
        <p:nvSpPr>
          <p:cNvPr id="11" name="矩形 10"/>
          <p:cNvSpPr/>
          <p:nvPr/>
        </p:nvSpPr>
        <p:spPr>
          <a:xfrm>
            <a:off x="1633860" y="5615993"/>
            <a:ext cx="2850460" cy="261610"/>
          </a:xfrm>
          <a:prstGeom prst="rect">
            <a:avLst/>
          </a:prstGeom>
        </p:spPr>
        <p:txBody>
          <a:bodyPr wrap="none">
            <a:spAutoFit/>
          </a:bodyPr>
          <a:lstStyle/>
          <a:p>
            <a:r>
              <a:rPr lang="en-GB" altLang="zh-CN" sz="1100" dirty="0">
                <a:solidFill>
                  <a:schemeClr val="accent5">
                    <a:lumMod val="75000"/>
                  </a:schemeClr>
                </a:solidFill>
              </a:rPr>
              <a:t>Table 1: </a:t>
            </a:r>
            <a:r>
              <a:rPr lang="en-US" altLang="zh-CN" sz="1100" dirty="0">
                <a:solidFill>
                  <a:schemeClr val="accent5">
                    <a:lumMod val="75000"/>
                  </a:schemeClr>
                </a:solidFill>
              </a:rPr>
              <a:t> Default Trigger conditions in CEF</a:t>
            </a:r>
            <a:endParaRPr lang="zh-CN" altLang="zh-CN" sz="1100" dirty="0">
              <a:solidFill>
                <a:schemeClr val="accent5">
                  <a:lumMod val="75000"/>
                </a:schemeClr>
              </a:solidFill>
            </a:endParaRPr>
          </a:p>
        </p:txBody>
      </p:sp>
      <p:sp>
        <p:nvSpPr>
          <p:cNvPr id="16" name="矩形 15"/>
          <p:cNvSpPr/>
          <p:nvPr/>
        </p:nvSpPr>
        <p:spPr>
          <a:xfrm>
            <a:off x="8099708" y="5597540"/>
            <a:ext cx="3276859" cy="261610"/>
          </a:xfrm>
          <a:prstGeom prst="rect">
            <a:avLst/>
          </a:prstGeom>
        </p:spPr>
        <p:txBody>
          <a:bodyPr wrap="none">
            <a:spAutoFit/>
          </a:bodyPr>
          <a:lstStyle/>
          <a:p>
            <a:r>
              <a:rPr lang="en-GB" altLang="zh-CN" sz="1100" dirty="0">
                <a:solidFill>
                  <a:schemeClr val="accent5">
                    <a:lumMod val="75000"/>
                  </a:schemeClr>
                </a:solidFill>
              </a:rPr>
              <a:t>Table 2: Structure of NSPA Container Information</a:t>
            </a:r>
            <a:endParaRPr lang="zh-CN" altLang="zh-CN" sz="1100" dirty="0">
              <a:solidFill>
                <a:schemeClr val="accent5">
                  <a:lumMod val="75000"/>
                </a:schemeClr>
              </a:solidFill>
            </a:endParaRPr>
          </a:p>
        </p:txBody>
      </p:sp>
    </p:spTree>
    <p:extLst>
      <p:ext uri="{BB962C8B-B14F-4D97-AF65-F5344CB8AC3E}">
        <p14:creationId xmlns:p14="http://schemas.microsoft.com/office/powerpoint/2010/main" val="2151733215"/>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3CDCECB-4E37-4F11-9BBA-43F5FD71B7CD}"/>
              </a:ext>
            </a:extLst>
          </p:cNvPr>
          <p:cNvSpPr/>
          <p:nvPr/>
        </p:nvSpPr>
        <p:spPr>
          <a:xfrm>
            <a:off x="0" y="3513162"/>
            <a:ext cx="11222698" cy="33448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标题 1"/>
          <p:cNvSpPr>
            <a:spLocks noGrp="1"/>
          </p:cNvSpPr>
          <p:nvPr>
            <p:ph type="title" idx="4294967295"/>
          </p:nvPr>
        </p:nvSpPr>
        <p:spPr>
          <a:xfrm>
            <a:off x="0" y="0"/>
            <a:ext cx="11592232" cy="1143000"/>
          </a:xfrm>
        </p:spPr>
        <p:txBody>
          <a:bodyPr/>
          <a:lstStyle/>
          <a:p>
            <a:pPr algn="l"/>
            <a:r>
              <a:rPr lang="en-US" altLang="zh-CN" sz="4000" dirty="0">
                <a:latin typeface="Calibri Light" panose="020F0302020204030204" pitchFamily="34" charset="0"/>
                <a:cs typeface="Calibri Light" panose="020F0302020204030204" pitchFamily="34" charset="0"/>
              </a:rPr>
              <a:t>NS Management Charging </a:t>
            </a:r>
            <a:br>
              <a:rPr lang="en-US" altLang="zh-CN" sz="4000" dirty="0">
                <a:latin typeface="Calibri Light" panose="020F0302020204030204" pitchFamily="34" charset="0"/>
                <a:cs typeface="Calibri Light" panose="020F0302020204030204" pitchFamily="34" charset="0"/>
              </a:rPr>
            </a:br>
            <a:r>
              <a:rPr lang="en-US" altLang="zh-CN" sz="2800" dirty="0">
                <a:solidFill>
                  <a:schemeClr val="bg1">
                    <a:lumMod val="50000"/>
                  </a:schemeClr>
                </a:solidFill>
                <a:latin typeface="Calibri Light" panose="020F0302020204030204" pitchFamily="34" charset="0"/>
                <a:cs typeface="Calibri Light" panose="020F0302020204030204" pitchFamily="34" charset="0"/>
              </a:rPr>
              <a:t>(TS 28.202) </a:t>
            </a:r>
            <a:endParaRPr lang="en-GB" altLang="zh-CN" sz="2800" dirty="0">
              <a:solidFill>
                <a:schemeClr val="bg1">
                  <a:lumMod val="50000"/>
                </a:schemeClr>
              </a:solidFill>
              <a:latin typeface="Calibri Light" panose="020F0302020204030204" pitchFamily="34" charset="0"/>
              <a:cs typeface="Calibri Light" panose="020F0302020204030204" pitchFamily="34"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939033655"/>
              </p:ext>
            </p:extLst>
          </p:nvPr>
        </p:nvGraphicFramePr>
        <p:xfrm>
          <a:off x="323482" y="3513162"/>
          <a:ext cx="4806085" cy="2615901"/>
        </p:xfrm>
        <a:graphic>
          <a:graphicData uri="http://schemas.openxmlformats.org/presentationml/2006/ole">
            <mc:AlternateContent xmlns:mc="http://schemas.openxmlformats.org/markup-compatibility/2006">
              <mc:Choice xmlns:v="urn:schemas-microsoft-com:vml" Requires="v">
                <p:oleObj spid="_x0000_s11312" name="Visio" r:id="rId4" imgW="5295826" imgH="2876396" progId="Visio.Drawing.11">
                  <p:embed/>
                </p:oleObj>
              </mc:Choice>
              <mc:Fallback>
                <p:oleObj name="Visio" r:id="rId4" imgW="5295826" imgH="2876396" progId="Visio.Drawing.11">
                  <p:embed/>
                  <p:pic>
                    <p:nvPicPr>
                      <p:cNvPr id="9" name="对象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482" y="3513162"/>
                        <a:ext cx="4806085" cy="2615901"/>
                      </a:xfrm>
                      <a:prstGeom prst="rect">
                        <a:avLst/>
                      </a:prstGeom>
                      <a:noFill/>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1175973220"/>
              </p:ext>
            </p:extLst>
          </p:nvPr>
        </p:nvGraphicFramePr>
        <p:xfrm>
          <a:off x="6419922" y="3480787"/>
          <a:ext cx="5250968" cy="2680652"/>
        </p:xfrm>
        <a:graphic>
          <a:graphicData uri="http://schemas.openxmlformats.org/presentationml/2006/ole">
            <mc:AlternateContent xmlns:mc="http://schemas.openxmlformats.org/markup-compatibility/2006">
              <mc:Choice xmlns:v="urn:schemas-microsoft-com:vml" Requires="v">
                <p:oleObj spid="_x0000_s11313" name="Visio" r:id="rId6" imgW="6305513" imgH="2933876" progId="Visio.Drawing.11">
                  <p:embed/>
                </p:oleObj>
              </mc:Choice>
              <mc:Fallback>
                <p:oleObj name="Visio" r:id="rId6" imgW="6305513" imgH="2933876" progId="Visio.Drawing.11">
                  <p:embed/>
                  <p:pic>
                    <p:nvPicPr>
                      <p:cNvPr id="13" name="对象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19922" y="3480787"/>
                        <a:ext cx="5250968" cy="2680652"/>
                      </a:xfrm>
                      <a:prstGeom prst="rect">
                        <a:avLst/>
                      </a:prstGeom>
                      <a:noFill/>
                    </p:spPr>
                  </p:pic>
                </p:oleObj>
              </mc:Fallback>
            </mc:AlternateContent>
          </a:graphicData>
        </a:graphic>
      </p:graphicFrame>
      <p:sp>
        <p:nvSpPr>
          <p:cNvPr id="14" name="矩形 13"/>
          <p:cNvSpPr/>
          <p:nvPr/>
        </p:nvSpPr>
        <p:spPr>
          <a:xfrm>
            <a:off x="1113218" y="6214260"/>
            <a:ext cx="2941831" cy="246221"/>
          </a:xfrm>
          <a:prstGeom prst="rect">
            <a:avLst/>
          </a:prstGeom>
        </p:spPr>
        <p:txBody>
          <a:bodyPr wrap="none">
            <a:spAutoFit/>
          </a:bodyPr>
          <a:lstStyle/>
          <a:p>
            <a:r>
              <a:rPr lang="en-GB" altLang="zh-CN" sz="1000" b="1" dirty="0">
                <a:latin typeface="+mn-lt"/>
              </a:rPr>
              <a:t>Figure1: NSM converged charging architecture (CTF)</a:t>
            </a:r>
            <a:endParaRPr lang="zh-CN" altLang="zh-CN" sz="1000" b="1" dirty="0">
              <a:latin typeface="+mn-lt"/>
            </a:endParaRPr>
          </a:p>
        </p:txBody>
      </p:sp>
      <p:sp>
        <p:nvSpPr>
          <p:cNvPr id="15" name="矩形 14"/>
          <p:cNvSpPr/>
          <p:nvPr/>
        </p:nvSpPr>
        <p:spPr>
          <a:xfrm>
            <a:off x="7810585" y="6211088"/>
            <a:ext cx="2969083" cy="246221"/>
          </a:xfrm>
          <a:prstGeom prst="rect">
            <a:avLst/>
          </a:prstGeom>
        </p:spPr>
        <p:txBody>
          <a:bodyPr wrap="none">
            <a:spAutoFit/>
          </a:bodyPr>
          <a:lstStyle/>
          <a:p>
            <a:r>
              <a:rPr lang="en-GB" altLang="zh-CN" sz="1000" b="1" dirty="0">
                <a:latin typeface="+mn-lt"/>
              </a:rPr>
              <a:t>Figure 2: NSM converged charging architecture (CEF)</a:t>
            </a:r>
            <a:endParaRPr lang="zh-CN" altLang="zh-CN" sz="1000" b="1" dirty="0">
              <a:latin typeface="+mn-lt"/>
            </a:endParaRPr>
          </a:p>
        </p:txBody>
      </p:sp>
      <p:sp>
        <p:nvSpPr>
          <p:cNvPr id="17" name="矩形 16"/>
          <p:cNvSpPr/>
          <p:nvPr/>
        </p:nvSpPr>
        <p:spPr>
          <a:xfrm>
            <a:off x="163650" y="1125838"/>
            <a:ext cx="4840969" cy="2190343"/>
          </a:xfrm>
          <a:prstGeom prst="rect">
            <a:avLst/>
          </a:prstGeom>
        </p:spPr>
        <p:txBody>
          <a:bodyPr wrap="square">
            <a:spAutoFit/>
          </a:bodyPr>
          <a:lstStyle/>
          <a:p>
            <a:pPr marL="228600" lvl="1" indent="-228600" eaLnBrk="1" fontAlgn="auto" hangingPunct="1">
              <a:lnSpc>
                <a:spcPct val="90000"/>
              </a:lnSpc>
              <a:spcBef>
                <a:spcPts val="1000"/>
              </a:spcBef>
              <a:spcAft>
                <a:spcPts val="0"/>
              </a:spcAft>
              <a:buBlip>
                <a:blip r:embed="rId8"/>
              </a:buBlip>
            </a:pPr>
            <a:r>
              <a:rPr lang="en-US" altLang="zh-CN" sz="1600" dirty="0">
                <a:latin typeface="+mn-lt"/>
              </a:rPr>
              <a:t>The following provisioning of network slice procedures are considered for Network Slice Management charging:</a:t>
            </a:r>
          </a:p>
          <a:p>
            <a:pPr marL="628650" lvl="3" indent="-363538">
              <a:lnSpc>
                <a:spcPct val="90000"/>
              </a:lnSpc>
              <a:spcBef>
                <a:spcPct val="20000"/>
              </a:spcBef>
              <a:buClr>
                <a:srgbClr val="C00000"/>
              </a:buClr>
              <a:buFont typeface="Arial" panose="020B0604020202020204" pitchFamily="34" charset="0"/>
              <a:buChar char="•"/>
            </a:pPr>
            <a:r>
              <a:rPr lang="en-GB" altLang="zh-CN" sz="1600" dirty="0">
                <a:solidFill>
                  <a:prstClr val="black"/>
                </a:solidFill>
                <a:latin typeface="+mn-lt"/>
              </a:rPr>
              <a:t>Network Slice Instance (NSI) Creation.</a:t>
            </a:r>
          </a:p>
          <a:p>
            <a:pPr marL="628650" lvl="3" indent="-363538">
              <a:lnSpc>
                <a:spcPct val="90000"/>
              </a:lnSpc>
              <a:spcBef>
                <a:spcPct val="20000"/>
              </a:spcBef>
              <a:buClr>
                <a:srgbClr val="C00000"/>
              </a:buClr>
              <a:buFont typeface="Arial" panose="020B0604020202020204" pitchFamily="34" charset="0"/>
              <a:buChar char="•"/>
            </a:pPr>
            <a:r>
              <a:rPr lang="en-GB" altLang="zh-CN" sz="1600" dirty="0">
                <a:solidFill>
                  <a:prstClr val="black"/>
                </a:solidFill>
                <a:latin typeface="+mn-lt"/>
              </a:rPr>
              <a:t>Network Slice Instance (NSI) Modification.</a:t>
            </a:r>
          </a:p>
          <a:p>
            <a:pPr marL="628650" lvl="3" indent="-363538">
              <a:lnSpc>
                <a:spcPct val="90000"/>
              </a:lnSpc>
              <a:spcBef>
                <a:spcPct val="20000"/>
              </a:spcBef>
              <a:buClr>
                <a:srgbClr val="C00000"/>
              </a:buClr>
              <a:buFont typeface="Arial" panose="020B0604020202020204" pitchFamily="34" charset="0"/>
              <a:buChar char="•"/>
            </a:pPr>
            <a:r>
              <a:rPr lang="en-GB" altLang="zh-CN" sz="1600" dirty="0">
                <a:solidFill>
                  <a:prstClr val="black"/>
                </a:solidFill>
                <a:latin typeface="+mn-lt"/>
              </a:rPr>
              <a:t>Network Slice Instance (NSI) Termination. </a:t>
            </a:r>
          </a:p>
          <a:p>
            <a:pPr marL="228600" lvl="1" indent="-228600" eaLnBrk="1" fontAlgn="auto" hangingPunct="1">
              <a:lnSpc>
                <a:spcPct val="90000"/>
              </a:lnSpc>
              <a:spcBef>
                <a:spcPts val="1000"/>
              </a:spcBef>
              <a:spcAft>
                <a:spcPts val="0"/>
              </a:spcAft>
              <a:buBlip>
                <a:blip r:embed="rId8"/>
              </a:buBlip>
            </a:pPr>
            <a:r>
              <a:rPr lang="en-GB" altLang="zh-CN" sz="1600" dirty="0">
                <a:latin typeface="+mn-lt"/>
              </a:rPr>
              <a:t> NSM Converged Charging Architecture</a:t>
            </a:r>
          </a:p>
          <a:p>
            <a:pPr marL="990600" lvl="3" indent="-379413">
              <a:lnSpc>
                <a:spcPct val="90000"/>
              </a:lnSpc>
              <a:spcBef>
                <a:spcPct val="20000"/>
              </a:spcBef>
              <a:buClr>
                <a:srgbClr val="C00000"/>
              </a:buClr>
              <a:buBlip>
                <a:blip r:embed="rId9"/>
              </a:buBlip>
            </a:pPr>
            <a:endParaRPr lang="zh-CN" altLang="zh-CN" sz="1600" dirty="0">
              <a:latin typeface="+mn-lt"/>
            </a:endParaRPr>
          </a:p>
        </p:txBody>
      </p:sp>
      <p:sp>
        <p:nvSpPr>
          <p:cNvPr id="3" name="矩形 2"/>
          <p:cNvSpPr/>
          <p:nvPr/>
        </p:nvSpPr>
        <p:spPr bwMode="auto">
          <a:xfrm>
            <a:off x="163649" y="3513162"/>
            <a:ext cx="1321022" cy="2501906"/>
          </a:xfrm>
          <a:prstGeom prst="rect">
            <a:avLst/>
          </a:prstGeom>
          <a:solidFill>
            <a:schemeClr val="bg1">
              <a:alpha val="0"/>
            </a:schemeClr>
          </a:solidFill>
          <a:ln w="34925" cap="flat" cmpd="sng" algn="ctr">
            <a:solidFill>
              <a:srgbClr val="3399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8" name="矩形 17"/>
          <p:cNvSpPr/>
          <p:nvPr/>
        </p:nvSpPr>
        <p:spPr bwMode="auto">
          <a:xfrm>
            <a:off x="6384611" y="3506724"/>
            <a:ext cx="2267775" cy="2549896"/>
          </a:xfrm>
          <a:prstGeom prst="rect">
            <a:avLst/>
          </a:prstGeom>
          <a:solidFill>
            <a:schemeClr val="bg1">
              <a:alpha val="0"/>
            </a:schemeClr>
          </a:solidFill>
          <a:ln w="34925" cap="flat" cmpd="sng" algn="ctr">
            <a:solidFill>
              <a:srgbClr val="3399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9" name="矩形 18"/>
          <p:cNvSpPr/>
          <p:nvPr/>
        </p:nvSpPr>
        <p:spPr>
          <a:xfrm>
            <a:off x="5590903" y="1117063"/>
            <a:ext cx="6374954" cy="2062103"/>
          </a:xfrm>
          <a:prstGeom prst="rect">
            <a:avLst/>
          </a:prstGeom>
        </p:spPr>
        <p:txBody>
          <a:bodyPr wrap="square">
            <a:spAutoFit/>
          </a:bodyPr>
          <a:lstStyle/>
          <a:p>
            <a:pPr marL="228600" lvl="1" indent="-228600" eaLnBrk="1" fontAlgn="auto" hangingPunct="1">
              <a:lnSpc>
                <a:spcPct val="90000"/>
              </a:lnSpc>
              <a:spcBef>
                <a:spcPts val="1000"/>
              </a:spcBef>
              <a:spcAft>
                <a:spcPts val="0"/>
              </a:spcAft>
              <a:buBlip>
                <a:blip r:embed="rId8"/>
              </a:buBlip>
            </a:pPr>
            <a:r>
              <a:rPr lang="en-US" altLang="zh-CN" sz="1600" dirty="0">
                <a:latin typeface="+mn-lt"/>
              </a:rPr>
              <a:t>The CEF/CTF for NS Management charging:</a:t>
            </a:r>
          </a:p>
          <a:p>
            <a:pPr marL="628650" lvl="3" indent="-363538">
              <a:lnSpc>
                <a:spcPct val="90000"/>
              </a:lnSpc>
              <a:spcBef>
                <a:spcPct val="20000"/>
              </a:spcBef>
              <a:buClr>
                <a:srgbClr val="C00000"/>
              </a:buClr>
              <a:buFont typeface="Arial" panose="020B0604020202020204" pitchFamily="34" charset="0"/>
              <a:buChar char="•"/>
            </a:pPr>
            <a:r>
              <a:rPr lang="en-GB" altLang="zh-CN" sz="1600" dirty="0">
                <a:solidFill>
                  <a:prstClr val="black"/>
                </a:solidFill>
                <a:latin typeface="+mn-lt"/>
              </a:rPr>
              <a:t>CEF is the consumer of: </a:t>
            </a:r>
          </a:p>
          <a:p>
            <a:pPr marL="982663" lvl="4" indent="-354013">
              <a:lnSpc>
                <a:spcPct val="90000"/>
              </a:lnSpc>
              <a:spcBef>
                <a:spcPct val="20000"/>
              </a:spcBef>
              <a:buClr>
                <a:srgbClr val="C00000"/>
              </a:buClr>
              <a:buFont typeface="Courier New" panose="02070309020205020404" pitchFamily="49" charset="0"/>
              <a:buChar char="o"/>
            </a:pPr>
            <a:r>
              <a:rPr lang="en-US" altLang="zh-CN" sz="1600" dirty="0">
                <a:solidFill>
                  <a:prstClr val="black"/>
                </a:solidFill>
                <a:latin typeface="+mn-lt"/>
              </a:rPr>
              <a:t>Provisioning service (</a:t>
            </a:r>
            <a:r>
              <a:rPr lang="en-US" altLang="zh-CN" sz="1600" dirty="0" err="1">
                <a:solidFill>
                  <a:prstClr val="black"/>
                </a:solidFill>
                <a:latin typeface="+mn-lt"/>
              </a:rPr>
              <a:t>MnS</a:t>
            </a:r>
            <a:r>
              <a:rPr lang="en-US" altLang="zh-CN" sz="1600" dirty="0">
                <a:solidFill>
                  <a:prstClr val="black"/>
                </a:solidFill>
                <a:latin typeface="+mn-lt"/>
              </a:rPr>
              <a:t>) for network slice exposed by the </a:t>
            </a:r>
            <a:r>
              <a:rPr lang="en-US" altLang="zh-CN" sz="1600" dirty="0" err="1">
                <a:solidFill>
                  <a:prstClr val="black"/>
                </a:solidFill>
                <a:latin typeface="+mn-lt"/>
              </a:rPr>
              <a:t>MnS</a:t>
            </a:r>
            <a:r>
              <a:rPr lang="en-US" altLang="zh-CN" sz="1600" dirty="0">
                <a:solidFill>
                  <a:prstClr val="black"/>
                </a:solidFill>
                <a:latin typeface="+mn-lt"/>
              </a:rPr>
              <a:t> Producer</a:t>
            </a:r>
          </a:p>
          <a:p>
            <a:pPr marL="982663" lvl="4" indent="-354013">
              <a:lnSpc>
                <a:spcPct val="90000"/>
              </a:lnSpc>
              <a:spcBef>
                <a:spcPct val="20000"/>
              </a:spcBef>
              <a:buClr>
                <a:srgbClr val="C00000"/>
              </a:buClr>
              <a:buFont typeface="Courier New" panose="02070309020205020404" pitchFamily="49" charset="0"/>
              <a:buChar char="o"/>
            </a:pPr>
            <a:r>
              <a:rPr lang="en-US" altLang="zh-CN" sz="1600" dirty="0">
                <a:solidFill>
                  <a:prstClr val="black"/>
                </a:solidFill>
                <a:latin typeface="+mn-lt"/>
              </a:rPr>
              <a:t>Charging (</a:t>
            </a:r>
            <a:r>
              <a:rPr lang="en-US" altLang="zh-CN" sz="1600" dirty="0" err="1">
                <a:solidFill>
                  <a:prstClr val="black"/>
                </a:solidFill>
                <a:latin typeface="+mn-lt"/>
              </a:rPr>
              <a:t>Nchf</a:t>
            </a:r>
            <a:r>
              <a:rPr lang="en-US" altLang="zh-CN" sz="1600" dirty="0">
                <a:solidFill>
                  <a:prstClr val="black"/>
                </a:solidFill>
                <a:latin typeface="+mn-lt"/>
              </a:rPr>
              <a:t>) service.</a:t>
            </a:r>
          </a:p>
          <a:p>
            <a:pPr marL="628650" lvl="3" indent="-363538">
              <a:lnSpc>
                <a:spcPct val="90000"/>
              </a:lnSpc>
              <a:spcBef>
                <a:spcPct val="20000"/>
              </a:spcBef>
              <a:buClr>
                <a:srgbClr val="C00000"/>
              </a:buClr>
              <a:buFont typeface="Arial" panose="020B0604020202020204" pitchFamily="34" charset="0"/>
              <a:buChar char="•"/>
            </a:pPr>
            <a:r>
              <a:rPr lang="en-GB" altLang="zh-CN" sz="1600" dirty="0">
                <a:solidFill>
                  <a:prstClr val="black"/>
                </a:solidFill>
                <a:latin typeface="+mn-lt"/>
              </a:rPr>
              <a:t>Charging Trigger Function (CTF) embedded into the </a:t>
            </a:r>
            <a:r>
              <a:rPr lang="en-GB" altLang="zh-CN" sz="1600" dirty="0" err="1">
                <a:solidFill>
                  <a:prstClr val="black"/>
                </a:solidFill>
                <a:latin typeface="+mn-lt"/>
              </a:rPr>
              <a:t>MnS</a:t>
            </a:r>
            <a:r>
              <a:rPr lang="en-GB" altLang="zh-CN" sz="1600" dirty="0">
                <a:solidFill>
                  <a:prstClr val="black"/>
                </a:solidFill>
                <a:latin typeface="+mn-lt"/>
              </a:rPr>
              <a:t> Producer and </a:t>
            </a:r>
            <a:r>
              <a:rPr lang="en-US" altLang="zh-CN" sz="1600" dirty="0">
                <a:solidFill>
                  <a:prstClr val="black"/>
                </a:solidFill>
                <a:latin typeface="+mn-lt"/>
              </a:rPr>
              <a:t>generates charging events based on the observation of NSM triggers.</a:t>
            </a:r>
            <a:endParaRPr lang="zh-CN" altLang="zh-CN" sz="1600" dirty="0">
              <a:latin typeface="+mn-lt"/>
            </a:endParaRPr>
          </a:p>
        </p:txBody>
      </p:sp>
    </p:spTree>
    <p:extLst>
      <p:ext uri="{BB962C8B-B14F-4D97-AF65-F5344CB8AC3E}">
        <p14:creationId xmlns:p14="http://schemas.microsoft.com/office/powerpoint/2010/main" val="228070092"/>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E92A565-4A16-4111-B8BE-DF297BDED6E4}"/>
              </a:ext>
            </a:extLst>
          </p:cNvPr>
          <p:cNvSpPr/>
          <p:nvPr/>
        </p:nvSpPr>
        <p:spPr>
          <a:xfrm>
            <a:off x="0" y="1364974"/>
            <a:ext cx="11330609" cy="5493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标题 1"/>
          <p:cNvSpPr>
            <a:spLocks noGrp="1"/>
          </p:cNvSpPr>
          <p:nvPr>
            <p:ph type="title" idx="4294967295"/>
          </p:nvPr>
        </p:nvSpPr>
        <p:spPr>
          <a:xfrm>
            <a:off x="0" y="0"/>
            <a:ext cx="11592232" cy="1143000"/>
          </a:xfrm>
        </p:spPr>
        <p:txBody>
          <a:bodyPr/>
          <a:lstStyle/>
          <a:p>
            <a:pPr algn="l"/>
            <a:r>
              <a:rPr lang="en-US" altLang="zh-CN" sz="4000" dirty="0">
                <a:latin typeface="Calibri Light" panose="020F0302020204030204" pitchFamily="34" charset="0"/>
                <a:cs typeface="Calibri Light" panose="020F0302020204030204" pitchFamily="34" charset="0"/>
              </a:rPr>
              <a:t>NS Management Charging </a:t>
            </a:r>
            <a:br>
              <a:rPr lang="en-US" altLang="zh-CN" sz="4000" dirty="0">
                <a:latin typeface="Calibri Light" panose="020F0302020204030204" pitchFamily="34" charset="0"/>
                <a:cs typeface="Calibri Light" panose="020F0302020204030204" pitchFamily="34" charset="0"/>
              </a:rPr>
            </a:br>
            <a:r>
              <a:rPr lang="en-US" altLang="zh-CN" sz="2800" dirty="0">
                <a:solidFill>
                  <a:schemeClr val="tx1">
                    <a:lumMod val="50000"/>
                    <a:lumOff val="50000"/>
                  </a:schemeClr>
                </a:solidFill>
                <a:latin typeface="Calibri Light" panose="020F0302020204030204" pitchFamily="34" charset="0"/>
                <a:cs typeface="Calibri Light" panose="020F0302020204030204" pitchFamily="34" charset="0"/>
              </a:rPr>
              <a:t>(TS 28.202) </a:t>
            </a:r>
            <a:endParaRPr lang="en-GB" altLang="zh-CN" sz="4000" dirty="0">
              <a:solidFill>
                <a:schemeClr val="tx1">
                  <a:lumMod val="50000"/>
                  <a:lumOff val="50000"/>
                </a:schemeClr>
              </a:solidFill>
              <a:latin typeface="Calibri Light" panose="020F0302020204030204" pitchFamily="34" charset="0"/>
              <a:cs typeface="Calibri Light" panose="020F0302020204030204" pitchFamily="34" charset="0"/>
            </a:endParaRPr>
          </a:p>
        </p:txBody>
      </p:sp>
      <p:sp>
        <p:nvSpPr>
          <p:cNvPr id="8" name="矩形 7"/>
          <p:cNvSpPr/>
          <p:nvPr/>
        </p:nvSpPr>
        <p:spPr>
          <a:xfrm>
            <a:off x="861391" y="5624800"/>
            <a:ext cx="4336252" cy="276999"/>
          </a:xfrm>
          <a:prstGeom prst="rect">
            <a:avLst/>
          </a:prstGeom>
        </p:spPr>
        <p:txBody>
          <a:bodyPr wrap="none">
            <a:spAutoFit/>
          </a:bodyPr>
          <a:lstStyle/>
          <a:p>
            <a:r>
              <a:rPr lang="en-GB" altLang="zh-CN" sz="1200" dirty="0">
                <a:solidFill>
                  <a:schemeClr val="accent5">
                    <a:lumMod val="75000"/>
                  </a:schemeClr>
                </a:solidFill>
                <a:latin typeface="+mn-lt"/>
              </a:rPr>
              <a:t>Table 1: Default Trigger conditions in CEF or Service Producer (CTF)</a:t>
            </a:r>
            <a:endParaRPr lang="zh-CN" altLang="zh-CN" sz="1200" dirty="0">
              <a:solidFill>
                <a:schemeClr val="accent5">
                  <a:lumMod val="75000"/>
                </a:schemeClr>
              </a:solidFill>
              <a:latin typeface="+mn-lt"/>
            </a:endParaRPr>
          </a:p>
        </p:txBody>
      </p:sp>
      <p:sp>
        <p:nvSpPr>
          <p:cNvPr id="10" name="矩形 9"/>
          <p:cNvSpPr/>
          <p:nvPr/>
        </p:nvSpPr>
        <p:spPr>
          <a:xfrm>
            <a:off x="7691377" y="6400998"/>
            <a:ext cx="3141309" cy="276999"/>
          </a:xfrm>
          <a:prstGeom prst="rect">
            <a:avLst/>
          </a:prstGeom>
        </p:spPr>
        <p:txBody>
          <a:bodyPr wrap="none">
            <a:spAutoFit/>
          </a:bodyPr>
          <a:lstStyle/>
          <a:p>
            <a:r>
              <a:rPr lang="en-GB" altLang="zh-CN" sz="1200" dirty="0">
                <a:solidFill>
                  <a:schemeClr val="accent5">
                    <a:lumMod val="75000"/>
                  </a:schemeClr>
                </a:solidFill>
                <a:latin typeface="+mn-lt"/>
              </a:rPr>
              <a:t>Table 2: Structure of NSM Charging Information</a:t>
            </a:r>
            <a:endParaRPr lang="zh-CN" altLang="zh-CN" sz="1200" dirty="0">
              <a:solidFill>
                <a:schemeClr val="accent5">
                  <a:lumMod val="75000"/>
                </a:schemeClr>
              </a:solidFill>
              <a:latin typeface="+mn-lt"/>
            </a:endParaRPr>
          </a:p>
        </p:txBody>
      </p:sp>
      <p:graphicFrame>
        <p:nvGraphicFramePr>
          <p:cNvPr id="11" name="表格 10"/>
          <p:cNvGraphicFramePr>
            <a:graphicFrameLocks noGrp="1"/>
          </p:cNvGraphicFramePr>
          <p:nvPr>
            <p:extLst>
              <p:ext uri="{D42A27DB-BD31-4B8C-83A1-F6EECF244321}">
                <p14:modId xmlns:p14="http://schemas.microsoft.com/office/powerpoint/2010/main" val="1826694932"/>
              </p:ext>
            </p:extLst>
          </p:nvPr>
        </p:nvGraphicFramePr>
        <p:xfrm>
          <a:off x="176437" y="3116826"/>
          <a:ext cx="5752415" cy="2286000"/>
        </p:xfrm>
        <a:graphic>
          <a:graphicData uri="http://schemas.openxmlformats.org/drawingml/2006/table">
            <a:tbl>
              <a:tblPr firstRow="1" firstCol="1">
                <a:tableStyleId>{7DF18680-E054-41AD-8BC1-D1AEF772440D}</a:tableStyleId>
              </a:tblPr>
              <a:tblGrid>
                <a:gridCol w="1249240">
                  <a:extLst>
                    <a:ext uri="{9D8B030D-6E8A-4147-A177-3AD203B41FA5}">
                      <a16:colId xmlns:a16="http://schemas.microsoft.com/office/drawing/2014/main" val="20000"/>
                    </a:ext>
                  </a:extLst>
                </a:gridCol>
                <a:gridCol w="829843">
                  <a:extLst>
                    <a:ext uri="{9D8B030D-6E8A-4147-A177-3AD203B41FA5}">
                      <a16:colId xmlns:a16="http://schemas.microsoft.com/office/drawing/2014/main" val="20001"/>
                    </a:ext>
                  </a:extLst>
                </a:gridCol>
                <a:gridCol w="827314">
                  <a:extLst>
                    <a:ext uri="{9D8B030D-6E8A-4147-A177-3AD203B41FA5}">
                      <a16:colId xmlns:a16="http://schemas.microsoft.com/office/drawing/2014/main" val="20002"/>
                    </a:ext>
                  </a:extLst>
                </a:gridCol>
                <a:gridCol w="827315">
                  <a:extLst>
                    <a:ext uri="{9D8B030D-6E8A-4147-A177-3AD203B41FA5}">
                      <a16:colId xmlns:a16="http://schemas.microsoft.com/office/drawing/2014/main" val="20003"/>
                    </a:ext>
                  </a:extLst>
                </a:gridCol>
                <a:gridCol w="819167">
                  <a:extLst>
                    <a:ext uri="{9D8B030D-6E8A-4147-A177-3AD203B41FA5}">
                      <a16:colId xmlns:a16="http://schemas.microsoft.com/office/drawing/2014/main" val="20004"/>
                    </a:ext>
                  </a:extLst>
                </a:gridCol>
                <a:gridCol w="1199536">
                  <a:extLst>
                    <a:ext uri="{9D8B030D-6E8A-4147-A177-3AD203B41FA5}">
                      <a16:colId xmlns:a16="http://schemas.microsoft.com/office/drawing/2014/main" val="20005"/>
                    </a:ext>
                  </a:extLst>
                </a:gridCol>
              </a:tblGrid>
              <a:tr h="0">
                <a:tc>
                  <a:txBody>
                    <a:bodyPr/>
                    <a:lstStyle/>
                    <a:p>
                      <a:pPr algn="ctr" hangingPunct="0">
                        <a:lnSpc>
                          <a:spcPct val="100000"/>
                        </a:lnSpc>
                        <a:spcAft>
                          <a:spcPts val="0"/>
                        </a:spcAft>
                      </a:pPr>
                      <a:r>
                        <a:rPr lang="en-GB" sz="1200" b="1" dirty="0">
                          <a:effectLst/>
                        </a:rPr>
                        <a:t>Trigger Conditions</a:t>
                      </a:r>
                      <a:endParaRPr lang="zh-CN" sz="1200" b="1" dirty="0">
                        <a:effectLst/>
                        <a:latin typeface="+mn-lt"/>
                        <a:ea typeface="等线" panose="02010600030101010101" pitchFamily="2" charset="-122"/>
                        <a:cs typeface="Times New Roman" panose="02020603050405020304" pitchFamily="18" charset="0"/>
                      </a:endParaRPr>
                    </a:p>
                  </a:txBody>
                  <a:tcPr marL="68580" marR="68580" marT="0" marB="0"/>
                </a:tc>
                <a:tc>
                  <a:txBody>
                    <a:bodyPr/>
                    <a:lstStyle/>
                    <a:p>
                      <a:pPr algn="ctr" hangingPunct="0">
                        <a:lnSpc>
                          <a:spcPct val="100000"/>
                        </a:lnSpc>
                        <a:spcAft>
                          <a:spcPts val="0"/>
                        </a:spcAft>
                      </a:pPr>
                      <a:r>
                        <a:rPr lang="en-GB" sz="1050" b="1" dirty="0">
                          <a:effectLst/>
                        </a:rPr>
                        <a:t>Trigger level</a:t>
                      </a:r>
                      <a:endParaRPr lang="zh-CN" sz="1050" b="1" dirty="0">
                        <a:effectLst/>
                        <a:latin typeface="+mn-lt"/>
                        <a:ea typeface="等线" panose="02010600030101010101" pitchFamily="2" charset="-122"/>
                        <a:cs typeface="Times New Roman" panose="02020603050405020304" pitchFamily="18" charset="0"/>
                      </a:endParaRPr>
                    </a:p>
                  </a:txBody>
                  <a:tcPr marL="68580" marR="68580" marT="0" marB="0"/>
                </a:tc>
                <a:tc>
                  <a:txBody>
                    <a:bodyPr/>
                    <a:lstStyle/>
                    <a:p>
                      <a:pPr algn="ctr" hangingPunct="0">
                        <a:lnSpc>
                          <a:spcPct val="100000"/>
                        </a:lnSpc>
                        <a:spcAft>
                          <a:spcPts val="0"/>
                        </a:spcAft>
                      </a:pPr>
                      <a:r>
                        <a:rPr lang="en-GB" sz="1050" b="1" dirty="0">
                          <a:effectLst/>
                        </a:rPr>
                        <a:t>Default category</a:t>
                      </a:r>
                      <a:endParaRPr lang="zh-CN" sz="1050" b="1" dirty="0">
                        <a:effectLst/>
                      </a:endParaRPr>
                    </a:p>
                    <a:p>
                      <a:pPr algn="ctr" hangingPunct="0">
                        <a:lnSpc>
                          <a:spcPct val="100000"/>
                        </a:lnSpc>
                        <a:spcAft>
                          <a:spcPts val="0"/>
                        </a:spcAft>
                      </a:pPr>
                      <a:r>
                        <a:rPr lang="en-GB" sz="1050" b="1" dirty="0">
                          <a:effectLst/>
                        </a:rPr>
                        <a:t> </a:t>
                      </a:r>
                      <a:endParaRPr lang="zh-CN" sz="1050" b="1" dirty="0">
                        <a:effectLst/>
                        <a:latin typeface="+mn-lt"/>
                        <a:ea typeface="等线" panose="02010600030101010101" pitchFamily="2" charset="-122"/>
                        <a:cs typeface="Times New Roman" panose="02020603050405020304" pitchFamily="18" charset="0"/>
                      </a:endParaRPr>
                    </a:p>
                  </a:txBody>
                  <a:tcPr marL="68580" marR="68580" marT="0" marB="0"/>
                </a:tc>
                <a:tc>
                  <a:txBody>
                    <a:bodyPr/>
                    <a:lstStyle/>
                    <a:p>
                      <a:pPr algn="ctr" hangingPunct="0">
                        <a:lnSpc>
                          <a:spcPct val="100000"/>
                        </a:lnSpc>
                        <a:spcAft>
                          <a:spcPts val="0"/>
                        </a:spcAft>
                      </a:pPr>
                      <a:r>
                        <a:rPr lang="en-GB" sz="1050" b="1" dirty="0">
                          <a:effectLst/>
                        </a:rPr>
                        <a:t>CHF allowed to change category</a:t>
                      </a:r>
                      <a:endParaRPr lang="zh-CN" sz="1050" b="1" dirty="0">
                        <a:effectLst/>
                        <a:latin typeface="+mn-lt"/>
                        <a:ea typeface="等线" panose="02010600030101010101" pitchFamily="2" charset="-122"/>
                        <a:cs typeface="Times New Roman" panose="02020603050405020304" pitchFamily="18" charset="0"/>
                      </a:endParaRPr>
                    </a:p>
                  </a:txBody>
                  <a:tcPr marL="68580" marR="68580" marT="0" marB="0"/>
                </a:tc>
                <a:tc>
                  <a:txBody>
                    <a:bodyPr/>
                    <a:lstStyle/>
                    <a:p>
                      <a:pPr algn="ctr" hangingPunct="0">
                        <a:lnSpc>
                          <a:spcPct val="100000"/>
                        </a:lnSpc>
                        <a:spcAft>
                          <a:spcPts val="0"/>
                        </a:spcAft>
                      </a:pPr>
                      <a:r>
                        <a:rPr lang="en-GB" sz="1050" b="1" dirty="0">
                          <a:effectLst/>
                        </a:rPr>
                        <a:t>CHF allowed to enable and disable</a:t>
                      </a:r>
                      <a:endParaRPr lang="zh-CN" sz="1050" b="1" dirty="0">
                        <a:effectLst/>
                        <a:latin typeface="+mn-lt"/>
                        <a:ea typeface="等线" panose="02010600030101010101" pitchFamily="2" charset="-122"/>
                        <a:cs typeface="Times New Roman" panose="02020603050405020304" pitchFamily="18" charset="0"/>
                      </a:endParaRPr>
                    </a:p>
                  </a:txBody>
                  <a:tcPr marL="68580" marR="68580" marT="0" marB="0"/>
                </a:tc>
                <a:tc>
                  <a:txBody>
                    <a:bodyPr/>
                    <a:lstStyle/>
                    <a:p>
                      <a:pPr algn="ctr" hangingPunct="0">
                        <a:lnSpc>
                          <a:spcPct val="100000"/>
                        </a:lnSpc>
                        <a:spcAft>
                          <a:spcPts val="0"/>
                        </a:spcAft>
                      </a:pPr>
                      <a:r>
                        <a:rPr lang="en-GB" sz="1050" b="1" dirty="0">
                          <a:effectLst/>
                        </a:rPr>
                        <a:t>Message when "immediate reporting" category</a:t>
                      </a:r>
                      <a:endParaRPr lang="zh-CN" sz="1050" b="1" dirty="0">
                        <a:effectLst/>
                        <a:latin typeface="+mn-lt"/>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0">
                <a:tc>
                  <a:txBody>
                    <a:bodyPr/>
                    <a:lstStyle/>
                    <a:p>
                      <a:pPr hangingPunct="0">
                        <a:lnSpc>
                          <a:spcPct val="100000"/>
                        </a:lnSpc>
                        <a:spcAft>
                          <a:spcPts val="0"/>
                        </a:spcAft>
                      </a:pPr>
                      <a:r>
                        <a:rPr lang="en-GB" sz="1200" dirty="0">
                          <a:effectLst/>
                        </a:rPr>
                        <a:t>Creation Response sent</a:t>
                      </a:r>
                    </a:p>
                    <a:p>
                      <a:pPr hangingPunct="0">
                        <a:lnSpc>
                          <a:spcPct val="100000"/>
                        </a:lnSpc>
                        <a:spcAft>
                          <a:spcPts val="0"/>
                        </a:spcAft>
                      </a:pPr>
                      <a:endParaRPr lang="zh-CN" sz="1200" dirty="0">
                        <a:effectLst/>
                        <a:latin typeface="+mn-lt"/>
                        <a:ea typeface="等线" panose="02010600030101010101" pitchFamily="2" charset="-122"/>
                        <a:cs typeface="Times New Roman" panose="02020603050405020304" pitchFamily="18" charset="0"/>
                      </a:endParaRPr>
                    </a:p>
                  </a:txBody>
                  <a:tcPr marL="68580" marR="68580" marT="0" marB="0"/>
                </a:tc>
                <a:tc>
                  <a:txBody>
                    <a:bodyPr/>
                    <a:lstStyle/>
                    <a:p>
                      <a:pPr algn="ctr" hangingPunct="0">
                        <a:lnSpc>
                          <a:spcPct val="100000"/>
                        </a:lnSpc>
                        <a:spcAft>
                          <a:spcPts val="0"/>
                        </a:spcAft>
                      </a:pPr>
                      <a:r>
                        <a:rPr lang="en-GB" sz="1200">
                          <a:effectLst/>
                        </a:rPr>
                        <a:t>-</a:t>
                      </a:r>
                      <a:endParaRPr lang="zh-CN" sz="1200">
                        <a:effectLst/>
                        <a:latin typeface="+mn-lt"/>
                        <a:ea typeface="等线" panose="02010600030101010101" pitchFamily="2" charset="-122"/>
                        <a:cs typeface="Times New Roman" panose="02020603050405020304" pitchFamily="18" charset="0"/>
                      </a:endParaRPr>
                    </a:p>
                  </a:txBody>
                  <a:tcPr marL="68580" marR="68580" marT="0" marB="0"/>
                </a:tc>
                <a:tc>
                  <a:txBody>
                    <a:bodyPr/>
                    <a:lstStyle/>
                    <a:p>
                      <a:pPr algn="ctr" hangingPunct="0">
                        <a:lnSpc>
                          <a:spcPct val="100000"/>
                        </a:lnSpc>
                        <a:spcAft>
                          <a:spcPts val="0"/>
                        </a:spcAft>
                      </a:pPr>
                      <a:r>
                        <a:rPr lang="en-GB" sz="1200" dirty="0">
                          <a:effectLst/>
                        </a:rPr>
                        <a:t>Immediate</a:t>
                      </a:r>
                      <a:endParaRPr lang="zh-CN" sz="1200" dirty="0">
                        <a:effectLst/>
                        <a:latin typeface="+mn-lt"/>
                        <a:ea typeface="等线" panose="02010600030101010101" pitchFamily="2" charset="-122"/>
                        <a:cs typeface="Times New Roman" panose="02020603050405020304" pitchFamily="18" charset="0"/>
                      </a:endParaRPr>
                    </a:p>
                  </a:txBody>
                  <a:tcPr marL="68580" marR="68580" marT="0" marB="0"/>
                </a:tc>
                <a:tc>
                  <a:txBody>
                    <a:bodyPr/>
                    <a:lstStyle/>
                    <a:p>
                      <a:pPr algn="ctr" hangingPunct="0">
                        <a:lnSpc>
                          <a:spcPct val="100000"/>
                        </a:lnSpc>
                        <a:spcAft>
                          <a:spcPts val="0"/>
                        </a:spcAft>
                      </a:pPr>
                      <a:r>
                        <a:rPr lang="en-GB" sz="1050" dirty="0">
                          <a:effectLst/>
                        </a:rPr>
                        <a:t>Not Applicable</a:t>
                      </a:r>
                      <a:endParaRPr lang="zh-CN" sz="1050" dirty="0">
                        <a:effectLst/>
                        <a:latin typeface="+mn-lt"/>
                        <a:ea typeface="等线" panose="02010600030101010101" pitchFamily="2" charset="-122"/>
                        <a:cs typeface="Times New Roman" panose="02020603050405020304" pitchFamily="18" charset="0"/>
                      </a:endParaRPr>
                    </a:p>
                  </a:txBody>
                  <a:tcPr marL="68580" marR="68580" marT="0" marB="0"/>
                </a:tc>
                <a:tc>
                  <a:txBody>
                    <a:bodyPr/>
                    <a:lstStyle/>
                    <a:p>
                      <a:pPr algn="ctr" hangingPunct="0">
                        <a:lnSpc>
                          <a:spcPct val="100000"/>
                        </a:lnSpc>
                        <a:spcAft>
                          <a:spcPts val="0"/>
                        </a:spcAft>
                      </a:pPr>
                      <a:r>
                        <a:rPr lang="en-GB" sz="1050" dirty="0">
                          <a:effectLst/>
                        </a:rPr>
                        <a:t>Not Applicable</a:t>
                      </a:r>
                      <a:endParaRPr lang="zh-CN" sz="1050" dirty="0">
                        <a:effectLst/>
                        <a:latin typeface="+mn-lt"/>
                        <a:ea typeface="等线" panose="02010600030101010101" pitchFamily="2" charset="-122"/>
                        <a:cs typeface="Times New Roman" panose="02020603050405020304" pitchFamily="18" charset="0"/>
                      </a:endParaRPr>
                    </a:p>
                  </a:txBody>
                  <a:tcPr marL="68580" marR="68580" marT="0" marB="0"/>
                </a:tc>
                <a:tc>
                  <a:txBody>
                    <a:bodyPr/>
                    <a:lstStyle/>
                    <a:p>
                      <a:pPr hangingPunct="0">
                        <a:lnSpc>
                          <a:spcPct val="100000"/>
                        </a:lnSpc>
                        <a:spcAft>
                          <a:spcPts val="0"/>
                        </a:spcAft>
                      </a:pPr>
                      <a:r>
                        <a:rPr lang="en-GB" sz="1200" dirty="0">
                          <a:effectLst/>
                        </a:rPr>
                        <a:t>Charging Data Request [Event]</a:t>
                      </a:r>
                      <a:endParaRPr lang="zh-CN" sz="1200" dirty="0">
                        <a:effectLst/>
                        <a:latin typeface="+mn-lt"/>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0">
                <a:tc>
                  <a:txBody>
                    <a:bodyPr/>
                    <a:lstStyle/>
                    <a:p>
                      <a:pPr hangingPunct="0">
                        <a:lnSpc>
                          <a:spcPct val="100000"/>
                        </a:lnSpc>
                        <a:spcAft>
                          <a:spcPts val="0"/>
                        </a:spcAft>
                      </a:pPr>
                      <a:r>
                        <a:rPr lang="en-GB" sz="1200" dirty="0">
                          <a:effectLst/>
                        </a:rPr>
                        <a:t>NSI Modification Response sent</a:t>
                      </a:r>
                    </a:p>
                    <a:p>
                      <a:pPr hangingPunct="0">
                        <a:lnSpc>
                          <a:spcPct val="100000"/>
                        </a:lnSpc>
                        <a:spcAft>
                          <a:spcPts val="0"/>
                        </a:spcAft>
                      </a:pPr>
                      <a:endParaRPr lang="zh-CN" sz="1200" dirty="0">
                        <a:effectLst/>
                        <a:latin typeface="+mn-lt"/>
                        <a:ea typeface="等线" panose="02010600030101010101" pitchFamily="2" charset="-122"/>
                        <a:cs typeface="Times New Roman" panose="02020603050405020304" pitchFamily="18" charset="0"/>
                      </a:endParaRPr>
                    </a:p>
                  </a:txBody>
                  <a:tcPr marL="68580" marR="68580" marT="0" marB="0"/>
                </a:tc>
                <a:tc>
                  <a:txBody>
                    <a:bodyPr/>
                    <a:lstStyle/>
                    <a:p>
                      <a:pPr algn="ctr" hangingPunct="0">
                        <a:lnSpc>
                          <a:spcPct val="100000"/>
                        </a:lnSpc>
                        <a:spcAft>
                          <a:spcPts val="0"/>
                        </a:spcAft>
                      </a:pPr>
                      <a:r>
                        <a:rPr lang="en-GB" sz="1200">
                          <a:effectLst/>
                        </a:rPr>
                        <a:t>-</a:t>
                      </a:r>
                      <a:endParaRPr lang="zh-CN" sz="1200">
                        <a:effectLst/>
                        <a:latin typeface="+mn-lt"/>
                        <a:ea typeface="等线" panose="02010600030101010101" pitchFamily="2" charset="-122"/>
                        <a:cs typeface="Times New Roman" panose="02020603050405020304" pitchFamily="18" charset="0"/>
                      </a:endParaRPr>
                    </a:p>
                  </a:txBody>
                  <a:tcPr marL="68580" marR="68580" marT="0" marB="0"/>
                </a:tc>
                <a:tc>
                  <a:txBody>
                    <a:bodyPr/>
                    <a:lstStyle/>
                    <a:p>
                      <a:pPr algn="ctr" hangingPunct="0">
                        <a:lnSpc>
                          <a:spcPct val="100000"/>
                        </a:lnSpc>
                        <a:spcAft>
                          <a:spcPts val="0"/>
                        </a:spcAft>
                      </a:pPr>
                      <a:r>
                        <a:rPr lang="en-GB" sz="1200">
                          <a:effectLst/>
                        </a:rPr>
                        <a:t>Immediate</a:t>
                      </a:r>
                      <a:endParaRPr lang="zh-CN" sz="1200">
                        <a:effectLst/>
                        <a:latin typeface="+mn-lt"/>
                        <a:ea typeface="等线" panose="02010600030101010101" pitchFamily="2" charset="-122"/>
                        <a:cs typeface="Times New Roman" panose="02020603050405020304" pitchFamily="18" charset="0"/>
                      </a:endParaRPr>
                    </a:p>
                  </a:txBody>
                  <a:tcPr marL="68580" marR="68580" marT="0" marB="0"/>
                </a:tc>
                <a:tc>
                  <a:txBody>
                    <a:bodyPr/>
                    <a:lstStyle/>
                    <a:p>
                      <a:pPr algn="ctr" hangingPunct="0">
                        <a:lnSpc>
                          <a:spcPct val="100000"/>
                        </a:lnSpc>
                        <a:spcAft>
                          <a:spcPts val="0"/>
                        </a:spcAft>
                      </a:pPr>
                      <a:r>
                        <a:rPr lang="en-GB" sz="1050" dirty="0">
                          <a:effectLst/>
                        </a:rPr>
                        <a:t>Not Applicable</a:t>
                      </a:r>
                      <a:endParaRPr lang="zh-CN" sz="1050" dirty="0">
                        <a:effectLst/>
                        <a:latin typeface="+mn-lt"/>
                        <a:ea typeface="等线" panose="02010600030101010101" pitchFamily="2" charset="-122"/>
                        <a:cs typeface="Times New Roman" panose="02020603050405020304" pitchFamily="18" charset="0"/>
                      </a:endParaRPr>
                    </a:p>
                  </a:txBody>
                  <a:tcPr marL="68580" marR="68580" marT="0" marB="0"/>
                </a:tc>
                <a:tc>
                  <a:txBody>
                    <a:bodyPr/>
                    <a:lstStyle/>
                    <a:p>
                      <a:pPr algn="ctr" hangingPunct="0">
                        <a:lnSpc>
                          <a:spcPct val="100000"/>
                        </a:lnSpc>
                        <a:spcAft>
                          <a:spcPts val="0"/>
                        </a:spcAft>
                      </a:pPr>
                      <a:r>
                        <a:rPr lang="en-GB" sz="1050" dirty="0">
                          <a:effectLst/>
                        </a:rPr>
                        <a:t>Not Applicable</a:t>
                      </a:r>
                      <a:endParaRPr lang="zh-CN" sz="1050" dirty="0">
                        <a:effectLst/>
                        <a:latin typeface="+mn-lt"/>
                        <a:ea typeface="等线" panose="02010600030101010101" pitchFamily="2" charset="-122"/>
                        <a:cs typeface="Times New Roman" panose="02020603050405020304" pitchFamily="18" charset="0"/>
                      </a:endParaRPr>
                    </a:p>
                  </a:txBody>
                  <a:tcPr marL="68580" marR="68580" marT="0" marB="0"/>
                </a:tc>
                <a:tc>
                  <a:txBody>
                    <a:bodyPr/>
                    <a:lstStyle/>
                    <a:p>
                      <a:pPr hangingPunct="0">
                        <a:lnSpc>
                          <a:spcPct val="100000"/>
                        </a:lnSpc>
                        <a:spcAft>
                          <a:spcPts val="0"/>
                        </a:spcAft>
                      </a:pPr>
                      <a:r>
                        <a:rPr lang="en-GB" sz="1200" dirty="0">
                          <a:effectLst/>
                        </a:rPr>
                        <a:t>Charging Data Request [Event]</a:t>
                      </a:r>
                      <a:endParaRPr lang="zh-CN" sz="1200" dirty="0">
                        <a:effectLst/>
                        <a:latin typeface="+mn-lt"/>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0">
                <a:tc>
                  <a:txBody>
                    <a:bodyPr/>
                    <a:lstStyle/>
                    <a:p>
                      <a:pPr hangingPunct="0">
                        <a:lnSpc>
                          <a:spcPct val="100000"/>
                        </a:lnSpc>
                        <a:spcAft>
                          <a:spcPts val="0"/>
                        </a:spcAft>
                      </a:pPr>
                      <a:r>
                        <a:rPr lang="en-GB" sz="1200" dirty="0">
                          <a:effectLst/>
                        </a:rPr>
                        <a:t>NSI Termination Response sent</a:t>
                      </a:r>
                    </a:p>
                    <a:p>
                      <a:pPr hangingPunct="0">
                        <a:lnSpc>
                          <a:spcPct val="100000"/>
                        </a:lnSpc>
                        <a:spcAft>
                          <a:spcPts val="0"/>
                        </a:spcAft>
                      </a:pPr>
                      <a:endParaRPr lang="zh-CN" sz="1200" dirty="0">
                        <a:effectLst/>
                        <a:latin typeface="+mn-lt"/>
                        <a:ea typeface="等线" panose="02010600030101010101" pitchFamily="2" charset="-122"/>
                        <a:cs typeface="Times New Roman" panose="02020603050405020304" pitchFamily="18" charset="0"/>
                      </a:endParaRPr>
                    </a:p>
                  </a:txBody>
                  <a:tcPr marL="68580" marR="68580" marT="0" marB="0"/>
                </a:tc>
                <a:tc>
                  <a:txBody>
                    <a:bodyPr/>
                    <a:lstStyle/>
                    <a:p>
                      <a:pPr algn="ctr" hangingPunct="0">
                        <a:lnSpc>
                          <a:spcPct val="100000"/>
                        </a:lnSpc>
                        <a:spcAft>
                          <a:spcPts val="0"/>
                        </a:spcAft>
                      </a:pPr>
                      <a:r>
                        <a:rPr lang="en-GB" sz="1200">
                          <a:effectLst/>
                        </a:rPr>
                        <a:t>-</a:t>
                      </a:r>
                      <a:endParaRPr lang="zh-CN" sz="1200">
                        <a:effectLst/>
                        <a:latin typeface="+mn-lt"/>
                        <a:ea typeface="等线" panose="02010600030101010101" pitchFamily="2" charset="-122"/>
                        <a:cs typeface="Times New Roman" panose="02020603050405020304" pitchFamily="18" charset="0"/>
                      </a:endParaRPr>
                    </a:p>
                  </a:txBody>
                  <a:tcPr marL="68580" marR="68580" marT="0" marB="0"/>
                </a:tc>
                <a:tc>
                  <a:txBody>
                    <a:bodyPr/>
                    <a:lstStyle/>
                    <a:p>
                      <a:pPr algn="ctr" hangingPunct="0">
                        <a:lnSpc>
                          <a:spcPct val="100000"/>
                        </a:lnSpc>
                        <a:spcAft>
                          <a:spcPts val="0"/>
                        </a:spcAft>
                      </a:pPr>
                      <a:r>
                        <a:rPr lang="en-GB" sz="1200">
                          <a:effectLst/>
                        </a:rPr>
                        <a:t>Immediate</a:t>
                      </a:r>
                      <a:endParaRPr lang="zh-CN" sz="1200">
                        <a:effectLst/>
                        <a:latin typeface="+mn-lt"/>
                        <a:ea typeface="等线" panose="02010600030101010101" pitchFamily="2" charset="-122"/>
                        <a:cs typeface="Times New Roman" panose="02020603050405020304" pitchFamily="18" charset="0"/>
                      </a:endParaRPr>
                    </a:p>
                  </a:txBody>
                  <a:tcPr marL="68580" marR="68580" marT="0" marB="0"/>
                </a:tc>
                <a:tc>
                  <a:txBody>
                    <a:bodyPr/>
                    <a:lstStyle/>
                    <a:p>
                      <a:pPr algn="ctr" hangingPunct="0">
                        <a:lnSpc>
                          <a:spcPct val="100000"/>
                        </a:lnSpc>
                        <a:spcAft>
                          <a:spcPts val="0"/>
                        </a:spcAft>
                      </a:pPr>
                      <a:r>
                        <a:rPr lang="en-GB" sz="1050" dirty="0">
                          <a:effectLst/>
                        </a:rPr>
                        <a:t>Not Applicable</a:t>
                      </a:r>
                      <a:endParaRPr lang="zh-CN" sz="1050" dirty="0">
                        <a:effectLst/>
                        <a:latin typeface="+mn-lt"/>
                        <a:ea typeface="等线" panose="02010600030101010101" pitchFamily="2" charset="-122"/>
                        <a:cs typeface="Times New Roman" panose="02020603050405020304" pitchFamily="18" charset="0"/>
                      </a:endParaRPr>
                    </a:p>
                  </a:txBody>
                  <a:tcPr marL="68580" marR="68580" marT="0" marB="0"/>
                </a:tc>
                <a:tc>
                  <a:txBody>
                    <a:bodyPr/>
                    <a:lstStyle/>
                    <a:p>
                      <a:pPr algn="ctr" hangingPunct="0">
                        <a:lnSpc>
                          <a:spcPct val="100000"/>
                        </a:lnSpc>
                        <a:spcAft>
                          <a:spcPts val="0"/>
                        </a:spcAft>
                      </a:pPr>
                      <a:r>
                        <a:rPr lang="en-GB" sz="1050" dirty="0">
                          <a:effectLst/>
                        </a:rPr>
                        <a:t>Not Applicable</a:t>
                      </a:r>
                      <a:endParaRPr lang="zh-CN" sz="1050" dirty="0">
                        <a:effectLst/>
                        <a:latin typeface="+mn-lt"/>
                        <a:ea typeface="等线" panose="02010600030101010101" pitchFamily="2" charset="-122"/>
                        <a:cs typeface="Times New Roman" panose="02020603050405020304" pitchFamily="18" charset="0"/>
                      </a:endParaRPr>
                    </a:p>
                  </a:txBody>
                  <a:tcPr marL="68580" marR="68580" marT="0" marB="0"/>
                </a:tc>
                <a:tc>
                  <a:txBody>
                    <a:bodyPr/>
                    <a:lstStyle/>
                    <a:p>
                      <a:pPr hangingPunct="0">
                        <a:lnSpc>
                          <a:spcPct val="100000"/>
                        </a:lnSpc>
                        <a:spcAft>
                          <a:spcPts val="0"/>
                        </a:spcAft>
                      </a:pPr>
                      <a:r>
                        <a:rPr lang="en-GB" sz="1200" dirty="0">
                          <a:effectLst/>
                        </a:rPr>
                        <a:t>Charging Data Request [Event]</a:t>
                      </a:r>
                      <a:endParaRPr lang="zh-CN" sz="1200" dirty="0">
                        <a:effectLst/>
                        <a:latin typeface="+mn-lt"/>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413530283"/>
              </p:ext>
            </p:extLst>
          </p:nvPr>
        </p:nvGraphicFramePr>
        <p:xfrm>
          <a:off x="6105289" y="2951569"/>
          <a:ext cx="5938541" cy="3426088"/>
        </p:xfrm>
        <a:graphic>
          <a:graphicData uri="http://schemas.openxmlformats.org/drawingml/2006/table">
            <a:tbl>
              <a:tblPr firstRow="1" firstCol="1">
                <a:tableStyleId>{7DF18680-E054-41AD-8BC1-D1AEF772440D}</a:tableStyleId>
              </a:tblPr>
              <a:tblGrid>
                <a:gridCol w="1703587">
                  <a:extLst>
                    <a:ext uri="{9D8B030D-6E8A-4147-A177-3AD203B41FA5}">
                      <a16:colId xmlns:a16="http://schemas.microsoft.com/office/drawing/2014/main" val="20000"/>
                    </a:ext>
                  </a:extLst>
                </a:gridCol>
                <a:gridCol w="708107">
                  <a:extLst>
                    <a:ext uri="{9D8B030D-6E8A-4147-A177-3AD203B41FA5}">
                      <a16:colId xmlns:a16="http://schemas.microsoft.com/office/drawing/2014/main" val="20001"/>
                    </a:ext>
                  </a:extLst>
                </a:gridCol>
                <a:gridCol w="3526847">
                  <a:extLst>
                    <a:ext uri="{9D8B030D-6E8A-4147-A177-3AD203B41FA5}">
                      <a16:colId xmlns:a16="http://schemas.microsoft.com/office/drawing/2014/main" val="20002"/>
                    </a:ext>
                  </a:extLst>
                </a:gridCol>
              </a:tblGrid>
              <a:tr h="348980">
                <a:tc>
                  <a:txBody>
                    <a:bodyPr/>
                    <a:lstStyle/>
                    <a:p>
                      <a:pPr algn="ctr" hangingPunct="0">
                        <a:spcAft>
                          <a:spcPts val="0"/>
                        </a:spcAft>
                      </a:pPr>
                      <a:r>
                        <a:rPr lang="en-GB" sz="1200" b="1" dirty="0">
                          <a:effectLst/>
                        </a:rPr>
                        <a:t>Information Element</a:t>
                      </a:r>
                      <a:endParaRPr lang="zh-CN" sz="1200" b="1" dirty="0">
                        <a:effectLst/>
                        <a:latin typeface="Arial" panose="020B0604020202020204" pitchFamily="34" charset="0"/>
                        <a:ea typeface="等线" panose="02010600030101010101" pitchFamily="2" charset="-122"/>
                        <a:cs typeface="Times New Roman" panose="02020603050405020304" pitchFamily="18" charset="0"/>
                      </a:endParaRPr>
                    </a:p>
                  </a:txBody>
                  <a:tcPr marL="17780" marR="17780" marT="0" marB="0"/>
                </a:tc>
                <a:tc>
                  <a:txBody>
                    <a:bodyPr/>
                    <a:lstStyle/>
                    <a:p>
                      <a:pPr algn="ctr" hangingPunct="0">
                        <a:spcAft>
                          <a:spcPts val="0"/>
                        </a:spcAft>
                      </a:pPr>
                      <a:r>
                        <a:rPr lang="en-GB" sz="1200" b="1">
                          <a:effectLst/>
                        </a:rPr>
                        <a:t>Category</a:t>
                      </a:r>
                      <a:endParaRPr lang="zh-CN" sz="1200" b="1">
                        <a:effectLst/>
                        <a:latin typeface="Arial" panose="020B0604020202020204" pitchFamily="34" charset="0"/>
                        <a:ea typeface="等线" panose="02010600030101010101" pitchFamily="2" charset="-122"/>
                        <a:cs typeface="Times New Roman" panose="02020603050405020304" pitchFamily="18" charset="0"/>
                      </a:endParaRPr>
                    </a:p>
                  </a:txBody>
                  <a:tcPr marL="17780" marR="17780" marT="0" marB="0"/>
                </a:tc>
                <a:tc>
                  <a:txBody>
                    <a:bodyPr/>
                    <a:lstStyle/>
                    <a:p>
                      <a:pPr algn="ctr" hangingPunct="0">
                        <a:spcAft>
                          <a:spcPts val="0"/>
                        </a:spcAft>
                      </a:pPr>
                      <a:r>
                        <a:rPr lang="en-GB" sz="1200" b="1">
                          <a:effectLst/>
                        </a:rPr>
                        <a:t>Description</a:t>
                      </a:r>
                      <a:endParaRPr lang="zh-CN" sz="1200" b="1">
                        <a:effectLst/>
                        <a:latin typeface="Arial" panose="020B0604020202020204" pitchFamily="34" charset="0"/>
                        <a:ea typeface="等线" panose="02010600030101010101" pitchFamily="2" charset="-122"/>
                        <a:cs typeface="Times New Roman" panose="02020603050405020304" pitchFamily="18" charset="0"/>
                      </a:endParaRPr>
                    </a:p>
                  </a:txBody>
                  <a:tcPr marL="17780" marR="17780" marT="0" marB="0"/>
                </a:tc>
                <a:extLst>
                  <a:ext uri="{0D108BD9-81ED-4DB2-BD59-A6C34878D82A}">
                    <a16:rowId xmlns:a16="http://schemas.microsoft.com/office/drawing/2014/main" val="10000"/>
                  </a:ext>
                </a:extLst>
              </a:tr>
              <a:tr h="384638">
                <a:tc>
                  <a:txBody>
                    <a:bodyPr/>
                    <a:lstStyle/>
                    <a:p>
                      <a:pPr hangingPunct="0">
                        <a:spcAft>
                          <a:spcPts val="0"/>
                        </a:spcAft>
                      </a:pPr>
                      <a:r>
                        <a:rPr lang="en-GB" sz="1200">
                          <a:effectLst/>
                        </a:rPr>
                        <a:t>Management operation </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txBody>
                  <a:tcPr marL="17780" marR="17780" marT="0" marB="0"/>
                </a:tc>
                <a:tc>
                  <a:txBody>
                    <a:bodyPr/>
                    <a:lstStyle/>
                    <a:p>
                      <a:pPr algn="ctr" hangingPunct="0">
                        <a:spcAft>
                          <a:spcPts val="0"/>
                        </a:spcAft>
                      </a:pPr>
                      <a:r>
                        <a:rPr lang="en-GB" sz="1200">
                          <a:effectLst/>
                        </a:rPr>
                        <a:t>M</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txBody>
                  <a:tcPr marL="17780" marR="17780" marT="0" marB="0"/>
                </a:tc>
                <a:tc>
                  <a:txBody>
                    <a:bodyPr/>
                    <a:lstStyle/>
                    <a:p>
                      <a:pPr hangingPunct="0">
                        <a:spcAft>
                          <a:spcPts val="0"/>
                        </a:spcAft>
                      </a:pPr>
                      <a:r>
                        <a:rPr lang="en-GB" sz="1200">
                          <a:effectLst/>
                        </a:rPr>
                        <a:t>This field holds the management operation associated to with the provisioning.</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txBody>
                  <a:tcPr marL="17780" marR="17780" marT="0" marB="0"/>
                </a:tc>
                <a:extLst>
                  <a:ext uri="{0D108BD9-81ED-4DB2-BD59-A6C34878D82A}">
                    <a16:rowId xmlns:a16="http://schemas.microsoft.com/office/drawing/2014/main" val="10001"/>
                  </a:ext>
                </a:extLst>
              </a:tr>
              <a:tr h="384638">
                <a:tc>
                  <a:txBody>
                    <a:bodyPr/>
                    <a:lstStyle/>
                    <a:p>
                      <a:pPr hangingPunct="0">
                        <a:spcAft>
                          <a:spcPts val="0"/>
                        </a:spcAft>
                      </a:pPr>
                      <a:r>
                        <a:rPr lang="en-GB" sz="1200">
                          <a:effectLst/>
                        </a:rPr>
                        <a:t>Identifier of NetworkSlice Instance </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txBody>
                  <a:tcPr marL="17780" marR="17780" marT="0" marB="0"/>
                </a:tc>
                <a:tc>
                  <a:txBody>
                    <a:bodyPr/>
                    <a:lstStyle/>
                    <a:p>
                      <a:pPr algn="ctr" hangingPunct="0">
                        <a:spcAft>
                          <a:spcPts val="0"/>
                        </a:spcAft>
                      </a:pPr>
                      <a:r>
                        <a:rPr lang="en-GB" sz="1200">
                          <a:effectLst/>
                        </a:rPr>
                        <a:t>O</a:t>
                      </a:r>
                      <a:r>
                        <a:rPr lang="en-GB" sz="1200" baseline="-25000">
                          <a:effectLst/>
                        </a:rPr>
                        <a:t>M</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txBody>
                  <a:tcPr marL="17780" marR="17780" marT="0" marB="0"/>
                </a:tc>
                <a:tc>
                  <a:txBody>
                    <a:bodyPr/>
                    <a:lstStyle/>
                    <a:p>
                      <a:pPr hangingPunct="0">
                        <a:spcAft>
                          <a:spcPts val="0"/>
                        </a:spcAft>
                      </a:pPr>
                      <a:r>
                        <a:rPr lang="en-GB" sz="1200">
                          <a:effectLst/>
                        </a:rPr>
                        <a:t>This field holds the identifier of the Network Slice Instance as defined in TS 28.531 [252] clause 4.6.</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txBody>
                  <a:tcPr marL="17780" marR="17780" marT="0" marB="0"/>
                </a:tc>
                <a:extLst>
                  <a:ext uri="{0D108BD9-81ED-4DB2-BD59-A6C34878D82A}">
                    <a16:rowId xmlns:a16="http://schemas.microsoft.com/office/drawing/2014/main" val="10002"/>
                  </a:ext>
                </a:extLst>
              </a:tr>
              <a:tr h="576958">
                <a:tc>
                  <a:txBody>
                    <a:bodyPr/>
                    <a:lstStyle/>
                    <a:p>
                      <a:pPr hangingPunct="0">
                        <a:spcAft>
                          <a:spcPts val="0"/>
                        </a:spcAft>
                      </a:pPr>
                      <a:r>
                        <a:rPr lang="en-GB" sz="1200">
                          <a:effectLst/>
                        </a:rPr>
                        <a:t>List of Service profile charging information</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txBody>
                  <a:tcPr marL="17780" marR="17780" marT="0" marB="0"/>
                </a:tc>
                <a:tc>
                  <a:txBody>
                    <a:bodyPr/>
                    <a:lstStyle/>
                    <a:p>
                      <a:pPr algn="ctr" hangingPunct="0">
                        <a:spcAft>
                          <a:spcPts val="0"/>
                        </a:spcAft>
                      </a:pPr>
                      <a:r>
                        <a:rPr lang="en-GB" sz="1200" dirty="0">
                          <a:effectLst/>
                        </a:rPr>
                        <a:t>O</a:t>
                      </a:r>
                      <a:r>
                        <a:rPr lang="en-GB" sz="1200" baseline="-25000" dirty="0">
                          <a:effectLst/>
                        </a:rPr>
                        <a:t>M</a:t>
                      </a:r>
                      <a:endParaRPr lang="zh-CN" sz="1200" dirty="0">
                        <a:effectLst/>
                        <a:latin typeface="Arial" panose="020B0604020202020204" pitchFamily="34" charset="0"/>
                        <a:ea typeface="等线" panose="02010600030101010101" pitchFamily="2" charset="-122"/>
                        <a:cs typeface="Times New Roman" panose="02020603050405020304" pitchFamily="18" charset="0"/>
                      </a:endParaRPr>
                    </a:p>
                  </a:txBody>
                  <a:tcPr marL="17780" marR="17780" marT="0" marB="0"/>
                </a:tc>
                <a:tc>
                  <a:txBody>
                    <a:bodyPr/>
                    <a:lstStyle/>
                    <a:p>
                      <a:pPr algn="l" hangingPunct="0">
                        <a:spcAft>
                          <a:spcPts val="0"/>
                        </a:spcAft>
                      </a:pPr>
                      <a:r>
                        <a:rPr lang="en-GB" sz="1200" dirty="0">
                          <a:effectLst/>
                        </a:rPr>
                        <a:t>This field holds the list of service profile charging information supported by the Network Slice instance and is defined in clause 6.2.1.3.</a:t>
                      </a:r>
                      <a:endParaRPr lang="zh-CN" sz="1200" dirty="0">
                        <a:effectLst/>
                        <a:latin typeface="Arial" panose="020B0604020202020204" pitchFamily="34" charset="0"/>
                        <a:ea typeface="等线" panose="02010600030101010101" pitchFamily="2" charset="-122"/>
                        <a:cs typeface="Times New Roman" panose="02020603050405020304" pitchFamily="18" charset="0"/>
                      </a:endParaRPr>
                    </a:p>
                  </a:txBody>
                  <a:tcPr marL="17780" marR="17780" marT="0" marB="0"/>
                </a:tc>
                <a:extLst>
                  <a:ext uri="{0D108BD9-81ED-4DB2-BD59-A6C34878D82A}">
                    <a16:rowId xmlns:a16="http://schemas.microsoft.com/office/drawing/2014/main" val="10003"/>
                  </a:ext>
                </a:extLst>
              </a:tr>
              <a:tr h="576958">
                <a:tc>
                  <a:txBody>
                    <a:bodyPr/>
                    <a:lstStyle/>
                    <a:p>
                      <a:pPr hangingPunct="0">
                        <a:spcAft>
                          <a:spcPts val="0"/>
                        </a:spcAft>
                      </a:pPr>
                      <a:r>
                        <a:rPr lang="en-GB" sz="1200">
                          <a:effectLst/>
                        </a:rPr>
                        <a:t>Management operation status</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txBody>
                  <a:tcPr marL="17780" marR="17780" marT="0" marB="0"/>
                </a:tc>
                <a:tc>
                  <a:txBody>
                    <a:bodyPr/>
                    <a:lstStyle/>
                    <a:p>
                      <a:pPr algn="ctr" hangingPunct="0">
                        <a:spcAft>
                          <a:spcPts val="0"/>
                        </a:spcAft>
                      </a:pPr>
                      <a:r>
                        <a:rPr lang="en-GB" sz="1200">
                          <a:effectLst/>
                        </a:rPr>
                        <a:t>O</a:t>
                      </a:r>
                      <a:r>
                        <a:rPr lang="en-GB" sz="1200" baseline="-25000">
                          <a:effectLst/>
                        </a:rPr>
                        <a:t>C</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txBody>
                  <a:tcPr marL="17780" marR="17780" marT="0" marB="0"/>
                </a:tc>
                <a:tc>
                  <a:txBody>
                    <a:bodyPr/>
                    <a:lstStyle/>
                    <a:p>
                      <a:pPr algn="l" hangingPunct="0">
                        <a:spcAft>
                          <a:spcPts val="0"/>
                        </a:spcAft>
                      </a:pPr>
                      <a:r>
                        <a:rPr lang="en-GB" sz="1200" dirty="0">
                          <a:effectLst/>
                        </a:rPr>
                        <a:t>This field holds the status of the management operation (Succeeded or Failed), as defined in TS 28.532 [253] clause 11.1.1.1.3. </a:t>
                      </a:r>
                      <a:endParaRPr lang="zh-CN" sz="1200" dirty="0">
                        <a:effectLst/>
                        <a:latin typeface="Arial" panose="020B0604020202020204" pitchFamily="34" charset="0"/>
                        <a:ea typeface="等线" panose="02010600030101010101" pitchFamily="2" charset="-122"/>
                        <a:cs typeface="Times New Roman" panose="02020603050405020304" pitchFamily="18" charset="0"/>
                      </a:endParaRPr>
                    </a:p>
                  </a:txBody>
                  <a:tcPr marL="17780" marR="17780" marT="0" marB="0"/>
                </a:tc>
                <a:extLst>
                  <a:ext uri="{0D108BD9-81ED-4DB2-BD59-A6C34878D82A}">
                    <a16:rowId xmlns:a16="http://schemas.microsoft.com/office/drawing/2014/main" val="10004"/>
                  </a:ext>
                </a:extLst>
              </a:tr>
              <a:tr h="576958">
                <a:tc>
                  <a:txBody>
                    <a:bodyPr/>
                    <a:lstStyle/>
                    <a:p>
                      <a:pPr hangingPunct="0">
                        <a:spcAft>
                          <a:spcPts val="0"/>
                        </a:spcAft>
                      </a:pPr>
                      <a:r>
                        <a:rPr lang="en-GB" sz="1200">
                          <a:effectLst/>
                        </a:rPr>
                        <a:t>Operational state</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txBody>
                  <a:tcPr marL="17780" marR="17780" marT="0" marB="0"/>
                </a:tc>
                <a:tc>
                  <a:txBody>
                    <a:bodyPr/>
                    <a:lstStyle/>
                    <a:p>
                      <a:pPr algn="ctr" hangingPunct="0">
                        <a:spcAft>
                          <a:spcPts val="0"/>
                        </a:spcAft>
                      </a:pPr>
                      <a:r>
                        <a:rPr lang="en-GB" sz="1200">
                          <a:effectLst/>
                        </a:rPr>
                        <a:t>O</a:t>
                      </a:r>
                      <a:r>
                        <a:rPr lang="en-GB" sz="1200" baseline="-25000">
                          <a:effectLst/>
                        </a:rPr>
                        <a:t>C</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txBody>
                  <a:tcPr marL="17780" marR="17780" marT="0" marB="0"/>
                </a:tc>
                <a:tc>
                  <a:txBody>
                    <a:bodyPr/>
                    <a:lstStyle/>
                    <a:p>
                      <a:pPr algn="l" hangingPunct="0">
                        <a:spcAft>
                          <a:spcPts val="0"/>
                        </a:spcAft>
                      </a:pPr>
                      <a:r>
                        <a:rPr lang="en-GB" sz="1200">
                          <a:effectLst/>
                        </a:rPr>
                        <a:t>This field indicates the operational state of the network slice instance (enabled or disabled), as defined in TS 28.541 [254] clause 6.4.1. </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txBody>
                  <a:tcPr marL="17780" marR="17780" marT="0" marB="0"/>
                </a:tc>
                <a:extLst>
                  <a:ext uri="{0D108BD9-81ED-4DB2-BD59-A6C34878D82A}">
                    <a16:rowId xmlns:a16="http://schemas.microsoft.com/office/drawing/2014/main" val="10005"/>
                  </a:ext>
                </a:extLst>
              </a:tr>
              <a:tr h="576958">
                <a:tc>
                  <a:txBody>
                    <a:bodyPr/>
                    <a:lstStyle/>
                    <a:p>
                      <a:pPr hangingPunct="0">
                        <a:spcAft>
                          <a:spcPts val="0"/>
                        </a:spcAft>
                      </a:pPr>
                      <a:r>
                        <a:rPr lang="en-GB" sz="1200">
                          <a:effectLst/>
                        </a:rPr>
                        <a:t>Administrative state</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txBody>
                  <a:tcPr marL="17780" marR="17780" marT="0" marB="0"/>
                </a:tc>
                <a:tc>
                  <a:txBody>
                    <a:bodyPr/>
                    <a:lstStyle/>
                    <a:p>
                      <a:pPr algn="ctr" hangingPunct="0">
                        <a:spcAft>
                          <a:spcPts val="0"/>
                        </a:spcAft>
                      </a:pPr>
                      <a:r>
                        <a:rPr lang="en-GB" sz="1200">
                          <a:effectLst/>
                        </a:rPr>
                        <a:t>O</a:t>
                      </a:r>
                      <a:r>
                        <a:rPr lang="en-GB" sz="1200" baseline="-25000">
                          <a:effectLst/>
                        </a:rPr>
                        <a:t>C</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txBody>
                  <a:tcPr marL="17780" marR="17780" marT="0" marB="0"/>
                </a:tc>
                <a:tc>
                  <a:txBody>
                    <a:bodyPr/>
                    <a:lstStyle/>
                    <a:p>
                      <a:pPr algn="l" hangingPunct="0">
                        <a:spcAft>
                          <a:spcPts val="0"/>
                        </a:spcAft>
                      </a:pPr>
                      <a:r>
                        <a:rPr lang="en-GB" sz="1200" dirty="0">
                          <a:effectLst/>
                        </a:rPr>
                        <a:t>This indicates the administrative state of the network slice instance (locked, unlocked or </a:t>
                      </a:r>
                      <a:r>
                        <a:rPr lang="en-GB" sz="1200" dirty="0" err="1">
                          <a:effectLst/>
                        </a:rPr>
                        <a:t>shuttingdown</a:t>
                      </a:r>
                      <a:r>
                        <a:rPr lang="en-GB" sz="1200" dirty="0">
                          <a:effectLst/>
                        </a:rPr>
                        <a:t>), as defined in TS 28.541 [254] clause 6.4.1.</a:t>
                      </a:r>
                      <a:endParaRPr lang="zh-CN" sz="1200" dirty="0">
                        <a:effectLst/>
                        <a:latin typeface="Arial" panose="020B0604020202020204" pitchFamily="34" charset="0"/>
                        <a:ea typeface="等线" panose="02010600030101010101" pitchFamily="2" charset="-122"/>
                        <a:cs typeface="Times New Roman" panose="02020603050405020304" pitchFamily="18" charset="0"/>
                      </a:endParaRPr>
                    </a:p>
                  </a:txBody>
                  <a:tcPr marL="17780" marR="17780" marT="0" marB="0"/>
                </a:tc>
                <a:extLst>
                  <a:ext uri="{0D108BD9-81ED-4DB2-BD59-A6C34878D82A}">
                    <a16:rowId xmlns:a16="http://schemas.microsoft.com/office/drawing/2014/main" val="10006"/>
                  </a:ext>
                </a:extLst>
              </a:tr>
            </a:tbl>
          </a:graphicData>
        </a:graphic>
      </p:graphicFrame>
      <p:sp>
        <p:nvSpPr>
          <p:cNvPr id="16" name="Rectangle 2"/>
          <p:cNvSpPr>
            <a:spLocks noChangeArrowheads="1"/>
          </p:cNvSpPr>
          <p:nvPr/>
        </p:nvSpPr>
        <p:spPr bwMode="auto">
          <a:xfrm>
            <a:off x="78940" y="1332932"/>
            <a:ext cx="11882002" cy="1597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28600" lvl="1" indent="-228600" algn="just" eaLnBrk="1" fontAlgn="auto" hangingPunct="1">
              <a:lnSpc>
                <a:spcPct val="90000"/>
              </a:lnSpc>
              <a:spcBef>
                <a:spcPts val="1000"/>
              </a:spcBef>
              <a:spcAft>
                <a:spcPts val="0"/>
              </a:spcAft>
              <a:buBlip>
                <a:blip r:embed="rId3"/>
              </a:buBlip>
            </a:pPr>
            <a:r>
              <a:rPr lang="en-GB" altLang="zh-CN" dirty="0">
                <a:latin typeface="+mn-lt"/>
              </a:rPr>
              <a:t>The </a:t>
            </a:r>
            <a:r>
              <a:rPr lang="en-US" altLang="zh-CN" dirty="0">
                <a:latin typeface="+mn-lt"/>
              </a:rPr>
              <a:t>Triggers and NSM Charging information Reporting: </a:t>
            </a:r>
            <a:endParaRPr lang="zh-CN" altLang="zh-CN" dirty="0">
              <a:latin typeface="+mn-lt"/>
            </a:endParaRPr>
          </a:p>
          <a:p>
            <a:pPr marL="628650" lvl="3" indent="-363538">
              <a:lnSpc>
                <a:spcPct val="90000"/>
              </a:lnSpc>
              <a:spcBef>
                <a:spcPct val="20000"/>
              </a:spcBef>
              <a:buClr>
                <a:srgbClr val="C00000"/>
              </a:buClr>
              <a:buFont typeface="Arial" panose="020B0604020202020204" pitchFamily="34" charset="0"/>
              <a:buChar char="•"/>
            </a:pPr>
            <a:r>
              <a:rPr lang="en-GB" altLang="zh-CN" sz="1600" dirty="0">
                <a:solidFill>
                  <a:prstClr val="black"/>
                </a:solidFill>
                <a:latin typeface="+mn-lt"/>
              </a:rPr>
              <a:t>A set of trigger conditions are defined for the CEF or Service Producer (CTF) to invoke a Charging Data Request [Event] towards the CHF, including the NSM Charging information.</a:t>
            </a:r>
            <a:endParaRPr lang="zh-CN" altLang="zh-CN" sz="1600" dirty="0">
              <a:solidFill>
                <a:prstClr val="black"/>
              </a:solidFill>
              <a:latin typeface="+mn-lt"/>
            </a:endParaRPr>
          </a:p>
          <a:p>
            <a:pPr marL="628650" lvl="3" indent="-363538">
              <a:lnSpc>
                <a:spcPct val="90000"/>
              </a:lnSpc>
              <a:spcBef>
                <a:spcPct val="20000"/>
              </a:spcBef>
              <a:buClr>
                <a:srgbClr val="C00000"/>
              </a:buClr>
              <a:buFont typeface="Arial" panose="020B0604020202020204" pitchFamily="34" charset="0"/>
              <a:buChar char="•"/>
            </a:pPr>
            <a:r>
              <a:rPr lang="en-US" altLang="zh-CN" sz="1600" dirty="0">
                <a:solidFill>
                  <a:prstClr val="black"/>
                </a:solidFill>
                <a:latin typeface="+mn-lt"/>
              </a:rPr>
              <a:t>The CDR generation mechanism processed by the CHF upon receiving Charging Data Request [Event] issued by the CEF or Service Producer (CTF) for these chargeable events.</a:t>
            </a:r>
          </a:p>
          <a:p>
            <a:pPr marL="628650" lvl="3" indent="-363538">
              <a:lnSpc>
                <a:spcPct val="90000"/>
              </a:lnSpc>
              <a:spcBef>
                <a:spcPct val="20000"/>
              </a:spcBef>
              <a:buClr>
                <a:srgbClr val="C00000"/>
              </a:buClr>
              <a:buFont typeface="Arial" panose="020B0604020202020204" pitchFamily="34" charset="0"/>
              <a:buChar char="•"/>
            </a:pPr>
            <a:r>
              <a:rPr lang="en-GB" altLang="zh-CN" sz="1600" dirty="0">
                <a:solidFill>
                  <a:prstClr val="black"/>
                </a:solidFill>
                <a:latin typeface="+mn-lt"/>
              </a:rPr>
              <a:t>The Stage 3 for details of the NSM Charging information are specified in the TS 32.291 (Open API) and TS 32.298 (CDR).</a:t>
            </a:r>
            <a:endParaRPr lang="zh-CN" altLang="en-US" sz="1600" dirty="0">
              <a:latin typeface="+mn-lt"/>
            </a:endParaRPr>
          </a:p>
        </p:txBody>
      </p:sp>
    </p:spTree>
    <p:extLst>
      <p:ext uri="{BB962C8B-B14F-4D97-AF65-F5344CB8AC3E}">
        <p14:creationId xmlns:p14="http://schemas.microsoft.com/office/powerpoint/2010/main" val="2139285980"/>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0"/>
            <a:ext cx="11592232" cy="1143000"/>
          </a:xfrm>
        </p:spPr>
        <p:txBody>
          <a:bodyPr/>
          <a:lstStyle/>
          <a:p>
            <a:pPr algn="l"/>
            <a:r>
              <a:rPr lang="en-US" altLang="zh-CN" sz="3600" dirty="0">
                <a:latin typeface="Calibri Light" panose="020F0302020204030204" pitchFamily="34" charset="0"/>
                <a:cs typeface="Calibri Light" panose="020F0302020204030204" pitchFamily="34" charset="0"/>
              </a:rPr>
              <a:t>Charging Aspects for Network Slicing Phase 2</a:t>
            </a:r>
            <a:br>
              <a:rPr lang="en-US" altLang="zh-CN" sz="3600" dirty="0">
                <a:latin typeface="Calibri Light" panose="020F0302020204030204" pitchFamily="34" charset="0"/>
                <a:cs typeface="Calibri Light" panose="020F0302020204030204" pitchFamily="34" charset="0"/>
              </a:rPr>
            </a:br>
            <a:r>
              <a:rPr lang="en-US" altLang="zh-CN" sz="2800" dirty="0">
                <a:solidFill>
                  <a:schemeClr val="tx1">
                    <a:lumMod val="50000"/>
                    <a:lumOff val="50000"/>
                  </a:schemeClr>
                </a:solidFill>
                <a:latin typeface="Calibri Light" panose="020F0302020204030204" pitchFamily="34" charset="0"/>
                <a:cs typeface="Calibri Light" panose="020F0302020204030204" pitchFamily="34" charset="0"/>
              </a:rPr>
              <a:t>(TR 32.847) </a:t>
            </a:r>
            <a:endParaRPr lang="en-GB" altLang="zh-CN" sz="3600" dirty="0">
              <a:solidFill>
                <a:schemeClr val="tx1">
                  <a:lumMod val="50000"/>
                  <a:lumOff val="50000"/>
                </a:schemeClr>
              </a:solidFill>
              <a:latin typeface="Calibri Light" panose="020F0302020204030204" pitchFamily="34" charset="0"/>
              <a:cs typeface="Calibri Light" panose="020F0302020204030204" pitchFamily="34" charset="0"/>
            </a:endParaRPr>
          </a:p>
        </p:txBody>
      </p:sp>
      <p:sp>
        <p:nvSpPr>
          <p:cNvPr id="3" name="矩形 2"/>
          <p:cNvSpPr/>
          <p:nvPr/>
        </p:nvSpPr>
        <p:spPr>
          <a:xfrm>
            <a:off x="5968181" y="1446670"/>
            <a:ext cx="6096000" cy="4801314"/>
          </a:xfrm>
          <a:prstGeom prst="rect">
            <a:avLst/>
          </a:prstGeom>
        </p:spPr>
        <p:txBody>
          <a:bodyPr>
            <a:spAutoFit/>
          </a:bodyPr>
          <a:lstStyle/>
          <a:p>
            <a:pPr marL="228600" lvl="1" indent="-228600" algn="just" eaLnBrk="1" fontAlgn="auto" hangingPunct="1">
              <a:lnSpc>
                <a:spcPct val="90000"/>
              </a:lnSpc>
              <a:spcBef>
                <a:spcPts val="1000"/>
              </a:spcBef>
              <a:spcAft>
                <a:spcPts val="0"/>
              </a:spcAft>
              <a:buBlip>
                <a:blip r:embed="rId3"/>
              </a:buBlip>
            </a:pPr>
            <a:r>
              <a:rPr lang="en-GB" altLang="zh-CN" sz="2000" dirty="0">
                <a:latin typeface="+mn-lt"/>
              </a:rPr>
              <a:t> Key Issues:</a:t>
            </a:r>
          </a:p>
          <a:p>
            <a:pPr marL="806450" lvl="3" indent="-452438">
              <a:lnSpc>
                <a:spcPct val="90000"/>
              </a:lnSpc>
              <a:spcBef>
                <a:spcPct val="20000"/>
              </a:spcBef>
              <a:buClr>
                <a:srgbClr val="C00000"/>
              </a:buClr>
              <a:buFont typeface="Arial" panose="020B0604020202020204" pitchFamily="34" charset="0"/>
              <a:buChar char="•"/>
            </a:pPr>
            <a:r>
              <a:rPr lang="en-GB" altLang="zh-CN" dirty="0">
                <a:latin typeface="+mn-lt"/>
              </a:rPr>
              <a:t>Key Issue #1: Converged Charging for simultaneous number of UEs/max. number of UEs per network slice </a:t>
            </a:r>
          </a:p>
          <a:p>
            <a:pPr marL="806450" lvl="3" indent="-452438">
              <a:lnSpc>
                <a:spcPct val="90000"/>
              </a:lnSpc>
              <a:spcBef>
                <a:spcPct val="20000"/>
              </a:spcBef>
              <a:buClr>
                <a:srgbClr val="C00000"/>
              </a:buClr>
              <a:buFont typeface="Arial" panose="020B0604020202020204" pitchFamily="34" charset="0"/>
              <a:buChar char="•"/>
            </a:pPr>
            <a:r>
              <a:rPr lang="en-GB" altLang="zh-CN" dirty="0">
                <a:latin typeface="+mn-lt"/>
              </a:rPr>
              <a:t>Key Issue #2: Converged Charging for concurrent number of PDU sessions/max. number of PDU sessions per network slice </a:t>
            </a:r>
          </a:p>
          <a:p>
            <a:pPr marL="806450" lvl="3" indent="-452438">
              <a:lnSpc>
                <a:spcPct val="90000"/>
              </a:lnSpc>
              <a:spcBef>
                <a:spcPct val="20000"/>
              </a:spcBef>
              <a:buClr>
                <a:srgbClr val="C00000"/>
              </a:buClr>
              <a:buFont typeface="Arial" panose="020B0604020202020204" pitchFamily="34" charset="0"/>
              <a:buChar char="•"/>
            </a:pPr>
            <a:r>
              <a:rPr lang="en-GB" altLang="zh-CN" dirty="0">
                <a:latin typeface="+mn-lt"/>
              </a:rPr>
              <a:t>Key Issue #3: Volume based Converged Charging per network slice </a:t>
            </a:r>
          </a:p>
          <a:p>
            <a:pPr marL="806450" lvl="3" indent="-452438">
              <a:lnSpc>
                <a:spcPct val="90000"/>
              </a:lnSpc>
              <a:spcBef>
                <a:spcPct val="20000"/>
              </a:spcBef>
              <a:buClr>
                <a:srgbClr val="C00000"/>
              </a:buClr>
              <a:buFont typeface="Arial" panose="020B0604020202020204" pitchFamily="34" charset="0"/>
              <a:buChar char="•"/>
            </a:pPr>
            <a:r>
              <a:rPr lang="en-GB" altLang="zh-CN" dirty="0">
                <a:latin typeface="+mn-lt"/>
              </a:rPr>
              <a:t>Key Issue #4: Converged Charging for max duration per network slice </a:t>
            </a:r>
          </a:p>
          <a:p>
            <a:pPr marL="806450" lvl="3" indent="-452438">
              <a:lnSpc>
                <a:spcPct val="90000"/>
              </a:lnSpc>
              <a:spcBef>
                <a:spcPct val="20000"/>
              </a:spcBef>
              <a:buClr>
                <a:srgbClr val="C00000"/>
              </a:buClr>
              <a:buFont typeface="Arial" panose="020B0604020202020204" pitchFamily="34" charset="0"/>
              <a:buChar char="•"/>
            </a:pPr>
            <a:r>
              <a:rPr lang="en-GB" altLang="zh-CN" dirty="0">
                <a:latin typeface="+mn-lt"/>
              </a:rPr>
              <a:t>Key Issue #5: Converged Charging for number of unique UEs per network slice </a:t>
            </a:r>
          </a:p>
          <a:p>
            <a:pPr marL="806450" lvl="3" indent="-452438">
              <a:lnSpc>
                <a:spcPct val="90000"/>
              </a:lnSpc>
              <a:spcBef>
                <a:spcPct val="20000"/>
              </a:spcBef>
              <a:buClr>
                <a:srgbClr val="C00000"/>
              </a:buClr>
              <a:buFont typeface="Arial" panose="020B0604020202020204" pitchFamily="34" charset="0"/>
              <a:buChar char="•"/>
            </a:pPr>
            <a:r>
              <a:rPr lang="en-GB" altLang="zh-CN" dirty="0">
                <a:latin typeface="+mn-lt"/>
              </a:rPr>
              <a:t>Key Issue #6: UE Converged Charging based on network slice charging</a:t>
            </a:r>
          </a:p>
          <a:p>
            <a:pPr marL="806450" lvl="3" indent="-452438">
              <a:lnSpc>
                <a:spcPct val="90000"/>
              </a:lnSpc>
              <a:spcBef>
                <a:spcPct val="20000"/>
              </a:spcBef>
              <a:buClr>
                <a:srgbClr val="C00000"/>
              </a:buClr>
              <a:buFont typeface="Arial" panose="020B0604020202020204" pitchFamily="34" charset="0"/>
              <a:buChar char="•"/>
            </a:pPr>
            <a:r>
              <a:rPr lang="en-GB" altLang="zh-CN" dirty="0">
                <a:latin typeface="+mn-lt"/>
              </a:rPr>
              <a:t> Key Issue #7: Converged Charging for actual duration per network slice </a:t>
            </a:r>
          </a:p>
          <a:p>
            <a:pPr marL="806450" lvl="3" indent="-452438">
              <a:lnSpc>
                <a:spcPct val="90000"/>
              </a:lnSpc>
              <a:spcBef>
                <a:spcPct val="20000"/>
              </a:spcBef>
              <a:buClr>
                <a:srgbClr val="C00000"/>
              </a:buClr>
              <a:buFont typeface="Arial" panose="020B0604020202020204" pitchFamily="34" charset="0"/>
              <a:buChar char="•"/>
            </a:pPr>
            <a:r>
              <a:rPr lang="en-GB" altLang="zh-CN" dirty="0">
                <a:latin typeface="+mn-lt"/>
              </a:rPr>
              <a:t>Key Issue #8: Converged Charging for NSSAA</a:t>
            </a:r>
            <a:endParaRPr lang="zh-CN" altLang="en-US" sz="1600" dirty="0">
              <a:latin typeface="+mn-lt"/>
            </a:endParaRPr>
          </a:p>
        </p:txBody>
      </p:sp>
      <p:sp>
        <p:nvSpPr>
          <p:cNvPr id="9" name="矩形 8"/>
          <p:cNvSpPr/>
          <p:nvPr/>
        </p:nvSpPr>
        <p:spPr>
          <a:xfrm>
            <a:off x="127820" y="1367348"/>
            <a:ext cx="6007510" cy="5484578"/>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3"/>
              </a:buBlip>
            </a:pPr>
            <a:r>
              <a:rPr lang="en-GB" altLang="zh-CN" sz="2000" dirty="0">
                <a:latin typeface="+mn-lt"/>
              </a:rPr>
              <a:t> Network Slice </a:t>
            </a:r>
            <a:r>
              <a:rPr lang="en-US" altLang="zh-CN" sz="2000" dirty="0">
                <a:latin typeface="+mn-lt"/>
              </a:rPr>
              <a:t>Phase 2</a:t>
            </a:r>
            <a:endParaRPr lang="en-GB" altLang="zh-CN" sz="2000" dirty="0">
              <a:latin typeface="+mn-lt"/>
            </a:endParaRPr>
          </a:p>
          <a:p>
            <a:pPr marL="806450" lvl="3" indent="-452438">
              <a:lnSpc>
                <a:spcPct val="90000"/>
              </a:lnSpc>
              <a:spcBef>
                <a:spcPct val="20000"/>
              </a:spcBef>
              <a:buClr>
                <a:srgbClr val="C00000"/>
              </a:buClr>
              <a:buBlip>
                <a:blip r:embed="rId4"/>
              </a:buBlip>
            </a:pPr>
            <a:r>
              <a:rPr lang="en-US" altLang="zh-CN" sz="2000" b="1" dirty="0">
                <a:solidFill>
                  <a:prstClr val="black"/>
                </a:solidFill>
                <a:latin typeface="+mn-lt"/>
              </a:rPr>
              <a:t>Objective: </a:t>
            </a:r>
            <a:r>
              <a:rPr lang="en-US" altLang="zh-CN" sz="2000" dirty="0">
                <a:solidFill>
                  <a:prstClr val="black"/>
                </a:solidFill>
                <a:latin typeface="+mn-lt"/>
              </a:rPr>
              <a:t>In continuation of the converged charging limited to data collection functionalities, investigate in terms of:</a:t>
            </a:r>
          </a:p>
          <a:p>
            <a:pPr marL="1258888" lvl="5" indent="-452438">
              <a:lnSpc>
                <a:spcPct val="90000"/>
              </a:lnSpc>
              <a:spcBef>
                <a:spcPct val="20000"/>
              </a:spcBef>
              <a:buClr>
                <a:srgbClr val="C00000"/>
              </a:buClr>
              <a:buFont typeface="Arial" panose="020B0604020202020204" pitchFamily="34" charset="0"/>
              <a:buChar char="•"/>
            </a:pPr>
            <a:r>
              <a:rPr lang="en-US" altLang="zh-CN" dirty="0">
                <a:solidFill>
                  <a:prstClr val="black"/>
                </a:solidFill>
                <a:latin typeface="+mn-lt"/>
              </a:rPr>
              <a:t>Network slice converged charging for Network Slices enabled over 3GPP 5GS;</a:t>
            </a:r>
          </a:p>
          <a:p>
            <a:pPr marL="1258888" lvl="5" indent="-452438">
              <a:lnSpc>
                <a:spcPct val="90000"/>
              </a:lnSpc>
              <a:spcBef>
                <a:spcPct val="20000"/>
              </a:spcBef>
              <a:buClr>
                <a:srgbClr val="C00000"/>
              </a:buClr>
              <a:buFont typeface="Arial" panose="020B0604020202020204" pitchFamily="34" charset="0"/>
              <a:buChar char="•"/>
            </a:pPr>
            <a:r>
              <a:rPr lang="en-US" altLang="zh-CN" dirty="0">
                <a:solidFill>
                  <a:prstClr val="black"/>
                </a:solidFill>
                <a:latin typeface="+mn-lt"/>
              </a:rPr>
              <a:t>Correlation aspects between Network Slice charging and the end user charging accessing the Network Slice;</a:t>
            </a:r>
          </a:p>
          <a:p>
            <a:pPr marL="1258888" lvl="5" indent="-452438">
              <a:lnSpc>
                <a:spcPct val="90000"/>
              </a:lnSpc>
              <a:spcBef>
                <a:spcPct val="20000"/>
              </a:spcBef>
              <a:buClr>
                <a:srgbClr val="C00000"/>
              </a:buClr>
              <a:buFont typeface="Arial" panose="020B0604020202020204" pitchFamily="34" charset="0"/>
              <a:buChar char="•"/>
            </a:pPr>
            <a:r>
              <a:rPr lang="en-US" altLang="zh-CN" dirty="0">
                <a:solidFill>
                  <a:prstClr val="black"/>
                </a:solidFill>
                <a:latin typeface="+mn-lt"/>
              </a:rPr>
              <a:t>Inter-Provider (B2B) charging aspects by considering the different Organizations (e.g. MNO, Verticals).</a:t>
            </a:r>
          </a:p>
          <a:p>
            <a:pPr marL="1263650" lvl="4" indent="-452438">
              <a:lnSpc>
                <a:spcPct val="90000"/>
              </a:lnSpc>
              <a:spcBef>
                <a:spcPct val="20000"/>
              </a:spcBef>
              <a:buClr>
                <a:srgbClr val="C00000"/>
              </a:buClr>
              <a:buFont typeface="Arial" panose="020B0604020202020204" pitchFamily="34" charset="0"/>
              <a:buChar char="•"/>
            </a:pPr>
            <a:r>
              <a:rPr lang="en-US" altLang="zh-CN" dirty="0">
                <a:solidFill>
                  <a:prstClr val="black"/>
                </a:solidFill>
                <a:latin typeface="+mn-lt"/>
              </a:rPr>
              <a:t>Conducted by considering TS 23.501 and TS 23.502. </a:t>
            </a:r>
          </a:p>
          <a:p>
            <a:pPr marL="1263650" lvl="4" indent="-452438">
              <a:lnSpc>
                <a:spcPct val="90000"/>
              </a:lnSpc>
              <a:spcBef>
                <a:spcPct val="20000"/>
              </a:spcBef>
              <a:buClr>
                <a:srgbClr val="C00000"/>
              </a:buClr>
              <a:buFont typeface="Arial" panose="020B0604020202020204" pitchFamily="34" charset="0"/>
              <a:buChar char="•"/>
            </a:pPr>
            <a:r>
              <a:rPr lang="en-GB" altLang="zh-CN" dirty="0">
                <a:solidFill>
                  <a:prstClr val="black"/>
                </a:solidFill>
                <a:latin typeface="+mn-lt"/>
              </a:rPr>
              <a:t>consider service-based management framework for Network Slicing management specified under TSs series (TS 28.533, TS 28.532 and TS 28.541). </a:t>
            </a:r>
            <a:endParaRPr lang="en-US" altLang="zh-CN" sz="2000" dirty="0">
              <a:solidFill>
                <a:prstClr val="black"/>
              </a:solidFill>
              <a:latin typeface="+mn-lt"/>
            </a:endParaRPr>
          </a:p>
          <a:p>
            <a:pPr marL="806450" lvl="3" indent="-452438">
              <a:lnSpc>
                <a:spcPct val="90000"/>
              </a:lnSpc>
              <a:spcBef>
                <a:spcPct val="20000"/>
              </a:spcBef>
              <a:buClr>
                <a:srgbClr val="C00000"/>
              </a:buClr>
              <a:buBlip>
                <a:blip r:embed="rId4"/>
              </a:buBlip>
            </a:pPr>
            <a:endParaRPr lang="en-US" altLang="zh-CN" sz="2000" dirty="0">
              <a:solidFill>
                <a:prstClr val="black"/>
              </a:solidFill>
              <a:latin typeface="+mn-lt"/>
            </a:endParaRPr>
          </a:p>
          <a:p>
            <a:pPr marL="990600" lvl="3" indent="-379413">
              <a:lnSpc>
                <a:spcPct val="90000"/>
              </a:lnSpc>
              <a:spcBef>
                <a:spcPct val="20000"/>
              </a:spcBef>
              <a:buClr>
                <a:srgbClr val="C00000"/>
              </a:buClr>
              <a:buBlip>
                <a:blip r:embed="rId4"/>
              </a:buBlip>
            </a:pPr>
            <a:endParaRPr lang="en-GB" altLang="zh-CN" sz="2000" dirty="0">
              <a:latin typeface="+mn-lt"/>
            </a:endParaRPr>
          </a:p>
        </p:txBody>
      </p:sp>
    </p:spTree>
    <p:extLst>
      <p:ext uri="{BB962C8B-B14F-4D97-AF65-F5344CB8AC3E}">
        <p14:creationId xmlns:p14="http://schemas.microsoft.com/office/powerpoint/2010/main" val="160071064"/>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17563" y="4537996"/>
            <a:ext cx="4406900"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7">
            <a:extLst>
              <a:ext uri="{FF2B5EF4-FFF2-40B4-BE49-F238E27FC236}">
                <a16:creationId xmlns:a16="http://schemas.microsoft.com/office/drawing/2014/main" id="{9FFA9908-C567-4D89-99E0-D4FCBE8EFED8}"/>
              </a:ext>
            </a:extLst>
          </p:cNvPr>
          <p:cNvSpPr txBox="1"/>
          <p:nvPr/>
        </p:nvSpPr>
        <p:spPr>
          <a:xfrm>
            <a:off x="1331913" y="5676234"/>
            <a:ext cx="3378200" cy="369332"/>
          </a:xfrm>
          <a:prstGeom prst="rect">
            <a:avLst/>
          </a:prstGeom>
          <a:noFill/>
        </p:spPr>
        <p:txBody>
          <a:bodyPr>
            <a:spAutoFit/>
          </a:bodyPr>
          <a:lstStyle/>
          <a:p>
            <a:pPr algn="ctr">
              <a:defRPr/>
            </a:pPr>
            <a:r>
              <a:rPr lang="en-GB" sz="1800" dirty="0">
                <a:solidFill>
                  <a:srgbClr val="FF0000"/>
                </a:solidFill>
                <a:latin typeface="+mn-lt"/>
                <a:cs typeface="+mn-cs"/>
              </a:rPr>
              <a:t>www.3gpp.org</a:t>
            </a:r>
          </a:p>
        </p:txBody>
      </p:sp>
      <p:sp>
        <p:nvSpPr>
          <p:cNvPr id="6" name="Rectangle 11">
            <a:extLst>
              <a:ext uri="{FF2B5EF4-FFF2-40B4-BE49-F238E27FC236}">
                <a16:creationId xmlns:a16="http://schemas.microsoft.com/office/drawing/2014/main" id="{6728113F-0EF0-4278-8C78-563CA28BC5AC}"/>
              </a:ext>
            </a:extLst>
          </p:cNvPr>
          <p:cNvSpPr>
            <a:spLocks noChangeArrowheads="1"/>
          </p:cNvSpPr>
          <p:nvPr/>
        </p:nvSpPr>
        <p:spPr bwMode="auto">
          <a:xfrm>
            <a:off x="415925" y="1739900"/>
            <a:ext cx="6408738" cy="522288"/>
          </a:xfrm>
          <a:prstGeom prst="rect">
            <a:avLst/>
          </a:prstGeom>
          <a:noFill/>
          <a:ln w="9525">
            <a:noFill/>
            <a:miter lim="800000"/>
            <a:headEnd/>
            <a:tailEnd/>
          </a:ln>
        </p:spPr>
        <p:txBody>
          <a:bodyPr>
            <a:spAutoFit/>
          </a:bodyPr>
          <a:lstStyle/>
          <a:p>
            <a:pPr eaLnBrk="1" hangingPunct="1">
              <a:defRPr/>
            </a:pPr>
            <a:r>
              <a:rPr lang="fi-FI" sz="2800" dirty="0">
                <a:latin typeface="+mj-lt"/>
              </a:rPr>
              <a:t>For more information:</a:t>
            </a:r>
          </a:p>
        </p:txBody>
      </p:sp>
      <p:sp>
        <p:nvSpPr>
          <p:cNvPr id="7" name="Title 1">
            <a:extLst>
              <a:ext uri="{FF2B5EF4-FFF2-40B4-BE49-F238E27FC236}">
                <a16:creationId xmlns:a16="http://schemas.microsoft.com/office/drawing/2014/main" id="{A509E91C-DB29-48E1-B532-23718DB74535}"/>
              </a:ext>
            </a:extLst>
          </p:cNvPr>
          <p:cNvSpPr>
            <a:spLocks/>
          </p:cNvSpPr>
          <p:nvPr/>
        </p:nvSpPr>
        <p:spPr bwMode="auto">
          <a:xfrm>
            <a:off x="3537743" y="2832894"/>
            <a:ext cx="4668838" cy="1104900"/>
          </a:xfrm>
          <a:prstGeom prst="rect">
            <a:avLst/>
          </a:prstGeom>
          <a:noFill/>
          <a:ln w="9525">
            <a:noFill/>
            <a:miter lim="800000"/>
            <a:headEnd/>
            <a:tailEnd/>
          </a:ln>
        </p:spPr>
        <p:txBody>
          <a:bodyPr anchor="ctr"/>
          <a:lstStyle/>
          <a:p>
            <a:pPr algn="ctr">
              <a:defRPr/>
            </a:pPr>
            <a:r>
              <a:rPr lang="en-GB" sz="1600" dirty="0">
                <a:solidFill>
                  <a:srgbClr val="FF0000"/>
                </a:solidFill>
                <a:latin typeface="+mn-lt"/>
                <a:hlinkClick r:id="rId3"/>
              </a:rPr>
              <a:t>info@3gpp.org</a:t>
            </a:r>
            <a:endParaRPr lang="en-GB" sz="1600" dirty="0">
              <a:solidFill>
                <a:srgbClr val="FF0000"/>
              </a:solidFill>
              <a:latin typeface="+mn-lt"/>
            </a:endParaRPr>
          </a:p>
          <a:p>
            <a:pPr algn="ctr">
              <a:defRPr/>
            </a:pPr>
            <a:r>
              <a:rPr lang="en-GB" sz="1600" u="sng" dirty="0">
                <a:solidFill>
                  <a:srgbClr val="0000FF"/>
                </a:solidFill>
                <a:latin typeface="+mn-lt"/>
                <a:hlinkClick r:id="rId4"/>
              </a:rPr>
              <a:t>gerald.goermer@matrixx.com</a:t>
            </a:r>
            <a:endParaRPr lang="en-GB" sz="1600" u="sng" dirty="0">
              <a:solidFill>
                <a:srgbClr val="0000FF"/>
              </a:solidFill>
              <a:latin typeface="+mn-lt"/>
            </a:endParaRPr>
          </a:p>
          <a:p>
            <a:pPr algn="ctr">
              <a:defRPr/>
            </a:pPr>
            <a:r>
              <a:rPr lang="en-GB" sz="1600" u="sng" dirty="0">
                <a:solidFill>
                  <a:srgbClr val="0000FF"/>
                </a:solidFill>
                <a:latin typeface="+mn-lt"/>
              </a:rPr>
              <a:t>Chenshan@Huawei.com</a:t>
            </a:r>
          </a:p>
        </p:txBody>
      </p:sp>
      <p:pic>
        <p:nvPicPr>
          <p:cNvPr id="8" name="Picture 8" descr="http://paranormalehradio.files.wordpress.com/2011/10/100091-green-metallic-orb-icon-social-media-logos-mai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61000" y="2008188"/>
            <a:ext cx="822325"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161418" y="4083869"/>
            <a:ext cx="3763962" cy="169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8">
            <a:extLst>
              <a:ext uri="{FF2B5EF4-FFF2-40B4-BE49-F238E27FC236}">
                <a16:creationId xmlns:a16="http://schemas.microsoft.com/office/drawing/2014/main" id="{C3A22DD7-E9E2-421B-8F87-A646CFF74672}"/>
              </a:ext>
            </a:extLst>
          </p:cNvPr>
          <p:cNvSpPr txBox="1"/>
          <p:nvPr/>
        </p:nvSpPr>
        <p:spPr>
          <a:xfrm>
            <a:off x="7245350" y="5676234"/>
            <a:ext cx="3378200" cy="369332"/>
          </a:xfrm>
          <a:prstGeom prst="rect">
            <a:avLst/>
          </a:prstGeom>
          <a:noFill/>
        </p:spPr>
        <p:txBody>
          <a:bodyPr>
            <a:spAutoFit/>
          </a:bodyPr>
          <a:lstStyle/>
          <a:p>
            <a:pPr algn="ctr">
              <a:defRPr/>
            </a:pPr>
            <a:r>
              <a:rPr lang="en-GB" sz="1800" dirty="0">
                <a:solidFill>
                  <a:srgbClr val="FF0000"/>
                </a:solidFill>
                <a:latin typeface="+mn-lt"/>
                <a:cs typeface="+mn-cs"/>
              </a:rPr>
              <a:t>portal.3gpp.org</a:t>
            </a:r>
          </a:p>
        </p:txBody>
      </p:sp>
      <p:sp>
        <p:nvSpPr>
          <p:cNvPr id="11" name="Rectangle 1"/>
          <p:cNvSpPr>
            <a:spLocks noChangeArrowheads="1"/>
          </p:cNvSpPr>
          <p:nvPr/>
        </p:nvSpPr>
        <p:spPr bwMode="auto">
          <a:xfrm>
            <a:off x="4241800" y="403225"/>
            <a:ext cx="32607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7"/>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i-FI" altLang="sv-SE" sz="4400" dirty="0">
                <a:latin typeface="Arial" panose="020B0604020202020204" pitchFamily="34" charset="0"/>
              </a:rPr>
              <a:t>Thank you!</a:t>
            </a:r>
          </a:p>
        </p:txBody>
      </p:sp>
      <p:pic>
        <p:nvPicPr>
          <p:cNvPr id="20" name="图片 19"/>
          <p:cNvPicPr>
            <a:picLocks noChangeAspect="1"/>
          </p:cNvPicPr>
          <p:nvPr/>
        </p:nvPicPr>
        <p:blipFill>
          <a:blip r:embed="rId8"/>
          <a:stretch>
            <a:fillRect/>
          </a:stretch>
        </p:blipFill>
        <p:spPr>
          <a:xfrm>
            <a:off x="0" y="1380010"/>
            <a:ext cx="11104880" cy="331315"/>
          </a:xfrm>
          <a:prstGeom prst="rect">
            <a:avLst/>
          </a:prstGeom>
        </p:spPr>
      </p:pic>
    </p:spTree>
    <p:extLst>
      <p:ext uri="{BB962C8B-B14F-4D97-AF65-F5344CB8AC3E}">
        <p14:creationId xmlns:p14="http://schemas.microsoft.com/office/powerpoint/2010/main" val="362707971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3">
            <a:extLst>
              <a:ext uri="{FF2B5EF4-FFF2-40B4-BE49-F238E27FC236}">
                <a16:creationId xmlns:a16="http://schemas.microsoft.com/office/drawing/2014/main" id="{E3A5F5DF-08D8-42E3-8648-C9CB520D5D84}"/>
              </a:ext>
            </a:extLst>
          </p:cNvPr>
          <p:cNvSpPr txBox="1">
            <a:spLocks/>
          </p:cNvSpPr>
          <p:nvPr/>
        </p:nvSpPr>
        <p:spPr bwMode="auto">
          <a:xfrm>
            <a:off x="468990" y="1920052"/>
            <a:ext cx="5817061" cy="4145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dirty="0">
                <a:latin typeface="Century Gothic" panose="020B0502020202020204" pitchFamily="34" charset="0"/>
              </a:rPr>
              <a:t>The TSGs prepare, approve and maintain the 3GPP Technical Specifications and Technical Reports.</a:t>
            </a:r>
          </a:p>
          <a:p>
            <a:r>
              <a:rPr lang="en-GB" sz="1600" dirty="0">
                <a:latin typeface="Century Gothic" panose="020B0502020202020204" pitchFamily="34" charset="0"/>
              </a:rPr>
              <a:t>They are responsible for the detailed time frame and management of the work’s progress;</a:t>
            </a:r>
          </a:p>
          <a:p>
            <a:pPr lvl="1"/>
            <a:r>
              <a:rPr lang="en-GB" sz="1200" dirty="0">
                <a:latin typeface="Century Gothic" panose="020B0502020202020204" pitchFamily="34" charset="0"/>
              </a:rPr>
              <a:t>Management of work items;</a:t>
            </a:r>
          </a:p>
          <a:p>
            <a:pPr lvl="1"/>
            <a:r>
              <a:rPr lang="en-GB" sz="1200" dirty="0">
                <a:latin typeface="Century Gothic" panose="020B0502020202020204" pitchFamily="34" charset="0"/>
              </a:rPr>
              <a:t>Technical Co-ordination;</a:t>
            </a:r>
          </a:p>
          <a:p>
            <a:pPr lvl="1"/>
            <a:r>
              <a:rPr lang="en-GB" sz="1200" dirty="0">
                <a:latin typeface="Century Gothic" panose="020B0502020202020204" pitchFamily="34" charset="0"/>
              </a:rPr>
              <a:t>Proposal and approval of work items within the agreed scope and terms of reference of the TSG</a:t>
            </a:r>
          </a:p>
          <a:p>
            <a:r>
              <a:rPr lang="en-GB" sz="1600" dirty="0">
                <a:latin typeface="Century Gothic" panose="020B0502020202020204" pitchFamily="34" charset="0"/>
              </a:rPr>
              <a:t>The TSG Chairman is responsible for the overall management of the technical work within the TSG and its Working Groups. </a:t>
            </a:r>
          </a:p>
          <a:p>
            <a:r>
              <a:rPr lang="en-GB" sz="1600" dirty="0">
                <a:latin typeface="Century Gothic" panose="020B0502020202020204" pitchFamily="34" charset="0"/>
              </a:rPr>
              <a:t>The WG Chairman is responsible for the overall management of the technical work within the WG and its sub-groups.</a:t>
            </a:r>
          </a:p>
        </p:txBody>
      </p:sp>
      <p:sp>
        <p:nvSpPr>
          <p:cNvPr id="19" name="Title 1">
            <a:extLst>
              <a:ext uri="{FF2B5EF4-FFF2-40B4-BE49-F238E27FC236}">
                <a16:creationId xmlns:a16="http://schemas.microsoft.com/office/drawing/2014/main" id="{1413E06A-0E6A-44FC-A647-7095B652F5F1}"/>
              </a:ext>
            </a:extLst>
          </p:cNvPr>
          <p:cNvSpPr>
            <a:spLocks noGrp="1"/>
          </p:cNvSpPr>
          <p:nvPr>
            <p:ph type="title"/>
          </p:nvPr>
        </p:nvSpPr>
        <p:spPr>
          <a:xfrm>
            <a:off x="555625" y="82550"/>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a:r>
              <a:rPr lang="en-GB" altLang="en-US" dirty="0">
                <a:latin typeface="Calibri Light" panose="020F0302020204030204" pitchFamily="34" charset="0"/>
                <a:cs typeface="Calibri Light" panose="020F0302020204030204" pitchFamily="34" charset="0"/>
              </a:rPr>
              <a:t>Specification Groups</a:t>
            </a:r>
          </a:p>
        </p:txBody>
      </p:sp>
      <p:pic>
        <p:nvPicPr>
          <p:cNvPr id="2" name="Picture 1">
            <a:extLst>
              <a:ext uri="{FF2B5EF4-FFF2-40B4-BE49-F238E27FC236}">
                <a16:creationId xmlns:a16="http://schemas.microsoft.com/office/drawing/2014/main" id="{42C4B8FA-08B9-40E4-A769-FA5D4A1043D3}"/>
              </a:ext>
            </a:extLst>
          </p:cNvPr>
          <p:cNvPicPr>
            <a:picLocks noChangeAspect="1"/>
          </p:cNvPicPr>
          <p:nvPr/>
        </p:nvPicPr>
        <p:blipFill>
          <a:blip r:embed="rId4"/>
          <a:stretch>
            <a:fillRect/>
          </a:stretch>
        </p:blipFill>
        <p:spPr>
          <a:xfrm>
            <a:off x="6286051" y="1286555"/>
            <a:ext cx="5742534" cy="4881154"/>
          </a:xfrm>
          <a:prstGeom prst="rect">
            <a:avLst/>
          </a:prstGeom>
        </p:spPr>
      </p:pic>
      <p:sp>
        <p:nvSpPr>
          <p:cNvPr id="3" name="Oval 2">
            <a:extLst>
              <a:ext uri="{FF2B5EF4-FFF2-40B4-BE49-F238E27FC236}">
                <a16:creationId xmlns:a16="http://schemas.microsoft.com/office/drawing/2014/main" id="{2D9A533E-9972-4ECF-BA03-C6A1224CD3A5}"/>
              </a:ext>
            </a:extLst>
          </p:cNvPr>
          <p:cNvSpPr/>
          <p:nvPr/>
        </p:nvSpPr>
        <p:spPr bwMode="auto">
          <a:xfrm>
            <a:off x="10241280" y="4709024"/>
            <a:ext cx="1950720" cy="705393"/>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כותרת 3">
            <a:extLst>
              <a:ext uri="{FF2B5EF4-FFF2-40B4-BE49-F238E27FC236}">
                <a16:creationId xmlns:a16="http://schemas.microsoft.com/office/drawing/2014/main" id="{3EEF5802-39D5-419F-A260-8B28112B60C6}"/>
              </a:ext>
            </a:extLst>
          </p:cNvPr>
          <p:cNvSpPr>
            <a:spLocks noGrp="1"/>
          </p:cNvSpPr>
          <p:nvPr>
            <p:ph type="title"/>
          </p:nvPr>
        </p:nvSpPr>
        <p:spPr>
          <a:xfrm>
            <a:off x="2495550" y="3179762"/>
            <a:ext cx="10515600" cy="1325563"/>
          </a:xfrm>
        </p:spPr>
        <p:txBody>
          <a:bodyPr/>
          <a:lstStyle/>
          <a:p>
            <a:r>
              <a:rPr lang="en-US" dirty="0"/>
              <a:t>Charging High Level Principles</a:t>
            </a:r>
          </a:p>
        </p:txBody>
      </p:sp>
    </p:spTree>
    <p:extLst>
      <p:ext uri="{BB962C8B-B14F-4D97-AF65-F5344CB8AC3E}">
        <p14:creationId xmlns:p14="http://schemas.microsoft.com/office/powerpoint/2010/main" val="263616890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כותרת 2">
            <a:extLst>
              <a:ext uri="{FF2B5EF4-FFF2-40B4-BE49-F238E27FC236}">
                <a16:creationId xmlns:a16="http://schemas.microsoft.com/office/drawing/2014/main" id="{0975B0CF-ED61-4BB8-883A-4C0439B7B986}"/>
              </a:ext>
            </a:extLst>
          </p:cNvPr>
          <p:cNvSpPr>
            <a:spLocks noGrp="1"/>
          </p:cNvSpPr>
          <p:nvPr>
            <p:ph type="title"/>
          </p:nvPr>
        </p:nvSpPr>
        <p:spPr>
          <a:xfrm>
            <a:off x="609758" y="577430"/>
            <a:ext cx="9525657" cy="866110"/>
          </a:xfrm>
        </p:spPr>
        <p:txBody>
          <a:bodyPr/>
          <a:lstStyle/>
          <a:p>
            <a:r>
              <a:rPr lang="en-US" dirty="0">
                <a:solidFill>
                  <a:srgbClr val="FF0000"/>
                </a:solidFill>
              </a:rPr>
              <a:t>Setting the Scene for Accounting and Charging in 3GPP</a:t>
            </a:r>
          </a:p>
        </p:txBody>
      </p:sp>
      <p:sp>
        <p:nvSpPr>
          <p:cNvPr id="6" name="מציין מיקום תוכן 5">
            <a:extLst>
              <a:ext uri="{FF2B5EF4-FFF2-40B4-BE49-F238E27FC236}">
                <a16:creationId xmlns:a16="http://schemas.microsoft.com/office/drawing/2014/main" id="{2D0DA5E3-0066-4AD3-B908-4A283028E867}"/>
              </a:ext>
            </a:extLst>
          </p:cNvPr>
          <p:cNvSpPr>
            <a:spLocks noGrp="1"/>
          </p:cNvSpPr>
          <p:nvPr>
            <p:ph sz="quarter" idx="10"/>
          </p:nvPr>
        </p:nvSpPr>
        <p:spPr>
          <a:xfrm>
            <a:off x="609758" y="2229423"/>
            <a:ext cx="11225625" cy="4332501"/>
          </a:xfrm>
        </p:spPr>
        <p:txBody>
          <a:bodyPr/>
          <a:lstStyle/>
          <a:p>
            <a:pPr lvl="1">
              <a:buClr>
                <a:srgbClr val="C00000"/>
              </a:buClr>
              <a:buBlip>
                <a:blip r:embed="rId2"/>
              </a:buBlip>
            </a:pPr>
            <a:r>
              <a:rPr lang="de-DE" altLang="en-US" sz="3200" dirty="0">
                <a:latin typeface="+mn-lt"/>
              </a:rPr>
              <a:t>Charging Levels </a:t>
            </a:r>
            <a:endParaRPr lang="en-US" altLang="en-US" sz="3200" dirty="0">
              <a:latin typeface="+mn-lt"/>
            </a:endParaRPr>
          </a:p>
          <a:p>
            <a:pPr lvl="2"/>
            <a:r>
              <a:rPr lang="en-US" altLang="en-US" sz="2800" dirty="0">
                <a:latin typeface="+mj-lt"/>
                <a:cs typeface="Tahoma" panose="020B0604030504040204" pitchFamily="34" charset="0"/>
              </a:rPr>
              <a:t>Bearer, Subsystem and Service charging</a:t>
            </a:r>
          </a:p>
          <a:p>
            <a:pPr lvl="1">
              <a:buBlip>
                <a:blip r:embed="rId2"/>
              </a:buBlip>
            </a:pPr>
            <a:r>
              <a:rPr lang="de-DE" altLang="en-US" sz="3200" dirty="0"/>
              <a:t>Charging Methods</a:t>
            </a:r>
            <a:endParaRPr lang="en-US" altLang="en-US" sz="3200" dirty="0"/>
          </a:p>
          <a:p>
            <a:pPr lvl="2"/>
            <a:r>
              <a:rPr lang="en-US" altLang="en-US" sz="2800" dirty="0">
                <a:latin typeface="+mj-lt"/>
                <a:cs typeface="Tahoma" panose="020B0604030504040204" pitchFamily="34" charset="0"/>
              </a:rPr>
              <a:t>Offline charging versus Online charging and </a:t>
            </a:r>
            <a:r>
              <a:rPr lang="en-US" altLang="en-US" sz="2800" b="1" dirty="0">
                <a:solidFill>
                  <a:srgbClr val="F8971D"/>
                </a:solidFill>
              </a:rPr>
              <a:t>Converged charging</a:t>
            </a:r>
          </a:p>
          <a:p>
            <a:pPr lvl="1">
              <a:buBlip>
                <a:blip r:embed="rId2"/>
              </a:buBlip>
            </a:pPr>
            <a:r>
              <a:rPr lang="de-DE" altLang="en-US" sz="3200" dirty="0"/>
              <a:t>Charging Data</a:t>
            </a:r>
            <a:endParaRPr lang="en-US" altLang="en-US" sz="3200" dirty="0"/>
          </a:p>
          <a:p>
            <a:pPr lvl="2"/>
            <a:r>
              <a:rPr lang="en-US" altLang="en-US" sz="2800" dirty="0">
                <a:latin typeface="+mj-lt"/>
                <a:cs typeface="Tahoma" panose="020B0604030504040204" pitchFamily="34" charset="0"/>
              </a:rPr>
              <a:t>Single, group and mass data</a:t>
            </a:r>
          </a:p>
          <a:p>
            <a:pPr lvl="1">
              <a:buBlip>
                <a:blip r:embed="rId2"/>
              </a:buBlip>
            </a:pPr>
            <a:r>
              <a:rPr lang="de-DE" altLang="en-US" sz="3200" dirty="0"/>
              <a:t>Charging Trigger</a:t>
            </a:r>
            <a:endParaRPr lang="en-US" altLang="en-US" sz="3200" dirty="0"/>
          </a:p>
          <a:p>
            <a:pPr lvl="2"/>
            <a:r>
              <a:rPr lang="en-US" altLang="en-US" sz="2800" dirty="0">
                <a:latin typeface="+mj-lt"/>
                <a:cs typeface="Tahoma" panose="020B0604030504040204" pitchFamily="34" charset="0"/>
              </a:rPr>
              <a:t>How, when and what</a:t>
            </a:r>
          </a:p>
          <a:p>
            <a:pPr lvl="7"/>
            <a:endParaRPr lang="en-US" dirty="0"/>
          </a:p>
        </p:txBody>
      </p:sp>
    </p:spTree>
    <p:extLst>
      <p:ext uri="{BB962C8B-B14F-4D97-AF65-F5344CB8AC3E}">
        <p14:creationId xmlns:p14="http://schemas.microsoft.com/office/powerpoint/2010/main" val="515512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כותרת 2">
            <a:extLst>
              <a:ext uri="{FF2B5EF4-FFF2-40B4-BE49-F238E27FC236}">
                <a16:creationId xmlns:a16="http://schemas.microsoft.com/office/drawing/2014/main" id="{0975B0CF-ED61-4BB8-883A-4C0439B7B986}"/>
              </a:ext>
            </a:extLst>
          </p:cNvPr>
          <p:cNvSpPr>
            <a:spLocks noGrp="1"/>
          </p:cNvSpPr>
          <p:nvPr>
            <p:ph type="title"/>
          </p:nvPr>
        </p:nvSpPr>
        <p:spPr>
          <a:xfrm>
            <a:off x="636263" y="234946"/>
            <a:ext cx="9525657" cy="866110"/>
          </a:xfrm>
        </p:spPr>
        <p:txBody>
          <a:bodyPr/>
          <a:lstStyle/>
          <a:p>
            <a:r>
              <a:rPr lang="en-GB" altLang="en-US" dirty="0">
                <a:solidFill>
                  <a:srgbClr val="FF0000"/>
                </a:solidFill>
              </a:rPr>
              <a:t>Charging Levels</a:t>
            </a:r>
            <a:endParaRPr lang="en-US" dirty="0">
              <a:solidFill>
                <a:srgbClr val="FF0000"/>
              </a:solidFill>
            </a:endParaRPr>
          </a:p>
        </p:txBody>
      </p:sp>
      <p:sp>
        <p:nvSpPr>
          <p:cNvPr id="6" name="מציין מיקום תוכן 5">
            <a:extLst>
              <a:ext uri="{FF2B5EF4-FFF2-40B4-BE49-F238E27FC236}">
                <a16:creationId xmlns:a16="http://schemas.microsoft.com/office/drawing/2014/main" id="{2D0DA5E3-0066-4AD3-B908-4A283028E867}"/>
              </a:ext>
            </a:extLst>
          </p:cNvPr>
          <p:cNvSpPr>
            <a:spLocks noGrp="1"/>
          </p:cNvSpPr>
          <p:nvPr>
            <p:ph sz="quarter" idx="10"/>
          </p:nvPr>
        </p:nvSpPr>
        <p:spPr>
          <a:xfrm>
            <a:off x="609759" y="1987825"/>
            <a:ext cx="11225625" cy="4382829"/>
          </a:xfrm>
        </p:spPr>
        <p:txBody>
          <a:bodyPr/>
          <a:lstStyle/>
          <a:p>
            <a:pPr marL="457200" indent="-457200">
              <a:buFont typeface="+mj-lt"/>
              <a:buAutoNum type="arabicPeriod"/>
            </a:pPr>
            <a:r>
              <a:rPr lang="en-US" dirty="0"/>
              <a:t>‘Bearer’ Charging, comprising domains:</a:t>
            </a:r>
          </a:p>
          <a:p>
            <a:pPr lvl="2">
              <a:buFont typeface="Arial" panose="020B0604020202020204" pitchFamily="34" charset="0"/>
              <a:buChar char="•"/>
              <a:defRPr/>
            </a:pPr>
            <a:r>
              <a:rPr lang="en-GB" dirty="0"/>
              <a:t>Circuit Switched (CS), Packet Switched (GPRS/PS)</a:t>
            </a:r>
            <a:r>
              <a:rPr lang="en-GB" dirty="0">
                <a:solidFill>
                  <a:schemeClr val="bg1">
                    <a:lumMod val="65000"/>
                  </a:schemeClr>
                </a:solidFill>
              </a:rPr>
              <a:t>,</a:t>
            </a:r>
            <a:r>
              <a:rPr lang="en-GB" dirty="0"/>
              <a:t> </a:t>
            </a:r>
            <a:r>
              <a:rPr lang="en-GB" dirty="0">
                <a:solidFill>
                  <a:schemeClr val="bg1">
                    <a:lumMod val="65000"/>
                  </a:schemeClr>
                </a:solidFill>
              </a:rPr>
              <a:t>(WLAN discontinued)</a:t>
            </a:r>
          </a:p>
          <a:p>
            <a:pPr lvl="2">
              <a:buFont typeface="Arial" panose="020B0604020202020204" pitchFamily="34" charset="0"/>
              <a:buChar char="•"/>
              <a:defRPr/>
            </a:pPr>
            <a:r>
              <a:rPr lang="en-GB" dirty="0"/>
              <a:t>CP Data Transfer (small data transfer: NIDD), Exposure function for north bound API,</a:t>
            </a:r>
            <a:r>
              <a:rPr lang="en-GB" dirty="0">
                <a:solidFill>
                  <a:schemeClr val="bg1">
                    <a:lumMod val="75000"/>
                  </a:schemeClr>
                </a:solidFill>
              </a:rPr>
              <a:t> </a:t>
            </a:r>
            <a:r>
              <a:rPr lang="en-GB" b="1" dirty="0">
                <a:solidFill>
                  <a:srgbClr val="F8971D"/>
                </a:solidFill>
              </a:rPr>
              <a:t>5G Data connectivity, 5G Connection and mobility, </a:t>
            </a:r>
            <a:r>
              <a:rPr lang="en-US" b="1" dirty="0">
                <a:solidFill>
                  <a:srgbClr val="F8971D"/>
                </a:solidFill>
              </a:rPr>
              <a:t>Edge Computing (EC)</a:t>
            </a:r>
            <a:endParaRPr lang="en-GB" b="1" dirty="0">
              <a:solidFill>
                <a:srgbClr val="F8971D"/>
              </a:solidFill>
            </a:endParaRPr>
          </a:p>
          <a:p>
            <a:pPr marL="457200" indent="-457200">
              <a:buFont typeface="+mj-lt"/>
              <a:buAutoNum type="arabicPeriod"/>
            </a:pPr>
            <a:r>
              <a:rPr lang="en-US" dirty="0"/>
              <a:t>Subsystem Charging, i.e. </a:t>
            </a:r>
            <a:r>
              <a:rPr lang="en-US" b="1" dirty="0">
                <a:solidFill>
                  <a:srgbClr val="F8971D"/>
                </a:solidFill>
              </a:rPr>
              <a:t>IP Multimedia Subsystem (IMS)</a:t>
            </a:r>
          </a:p>
          <a:p>
            <a:pPr marL="457200" indent="-457200">
              <a:buFont typeface="+mj-lt"/>
              <a:buAutoNum type="arabicPeriod"/>
            </a:pPr>
            <a:r>
              <a:rPr lang="en-GB" dirty="0"/>
              <a:t>Service Charging, comprising Application Services: </a:t>
            </a:r>
          </a:p>
          <a:p>
            <a:pPr lvl="2">
              <a:buFont typeface="Arial" panose="020B0604020202020204" pitchFamily="34" charset="0"/>
              <a:buChar char="•"/>
            </a:pPr>
            <a:r>
              <a:rPr lang="en-US" dirty="0"/>
              <a:t>MMS, LCS, PoC, MBMS, </a:t>
            </a:r>
            <a:r>
              <a:rPr lang="en-US" b="1" dirty="0">
                <a:solidFill>
                  <a:srgbClr val="F8971D"/>
                </a:solidFill>
              </a:rPr>
              <a:t>SMS</a:t>
            </a:r>
            <a:r>
              <a:rPr lang="en-US" dirty="0"/>
              <a:t>, MMTel, VCS, </a:t>
            </a:r>
            <a:r>
              <a:rPr lang="en-US" b="1" dirty="0">
                <a:solidFill>
                  <a:srgbClr val="F8971D"/>
                </a:solidFill>
              </a:rPr>
              <a:t>ProSe, Monitoring</a:t>
            </a:r>
          </a:p>
          <a:p>
            <a:pPr lvl="2">
              <a:buFont typeface="Arial" panose="020B0604020202020204" pitchFamily="34" charset="0"/>
              <a:buChar char="•"/>
            </a:pPr>
            <a:r>
              <a:rPr lang="en-US" b="1" dirty="0">
                <a:solidFill>
                  <a:srgbClr val="F8971D"/>
                </a:solidFill>
              </a:rPr>
              <a:t>Network Slice management and performance/analytics</a:t>
            </a:r>
          </a:p>
          <a:p>
            <a:pPr marL="457200" indent="-457200">
              <a:buFont typeface="+mj-lt"/>
              <a:buAutoNum type="arabicPeriod"/>
            </a:pPr>
            <a:r>
              <a:rPr lang="en-US" dirty="0">
                <a:latin typeface="+mn-lt"/>
              </a:rPr>
              <a:t>Specific Charging services: </a:t>
            </a:r>
          </a:p>
          <a:p>
            <a:pPr lvl="2">
              <a:buFont typeface="Arial" panose="020B0604020202020204" pitchFamily="34" charset="0"/>
              <a:buChar char="•"/>
            </a:pPr>
            <a:r>
              <a:rPr lang="en-GB" dirty="0"/>
              <a:t>Advice of Charge (AoC), Announcement, </a:t>
            </a:r>
            <a:r>
              <a:rPr lang="en-GB" altLang="en-US" sz="2000" dirty="0"/>
              <a:t>Proxy Function </a:t>
            </a:r>
            <a:endParaRPr lang="en-US" dirty="0"/>
          </a:p>
          <a:p>
            <a:pPr lvl="7"/>
            <a:endParaRPr lang="en-US" dirty="0"/>
          </a:p>
        </p:txBody>
      </p:sp>
    </p:spTree>
    <p:extLst>
      <p:ext uri="{BB962C8B-B14F-4D97-AF65-F5344CB8AC3E}">
        <p14:creationId xmlns:p14="http://schemas.microsoft.com/office/powerpoint/2010/main" val="15946077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0B051-3AE9-4478-B669-9E0D558CD5BA}"/>
              </a:ext>
            </a:extLst>
          </p:cNvPr>
          <p:cNvSpPr>
            <a:spLocks noGrp="1"/>
          </p:cNvSpPr>
          <p:nvPr>
            <p:ph type="title"/>
          </p:nvPr>
        </p:nvSpPr>
        <p:spPr/>
        <p:txBody>
          <a:bodyPr/>
          <a:lstStyle/>
          <a:p>
            <a:r>
              <a:rPr lang="en-GB" altLang="en-US" dirty="0">
                <a:solidFill>
                  <a:srgbClr val="FF0000"/>
                </a:solidFill>
              </a:rPr>
              <a:t>Charging Methods</a:t>
            </a:r>
            <a:endParaRPr lang="fr-FR" dirty="0">
              <a:solidFill>
                <a:srgbClr val="FF0000"/>
              </a:solidFill>
            </a:endParaRPr>
          </a:p>
        </p:txBody>
      </p:sp>
      <p:sp>
        <p:nvSpPr>
          <p:cNvPr id="3" name="Content Placeholder 2">
            <a:extLst>
              <a:ext uri="{FF2B5EF4-FFF2-40B4-BE49-F238E27FC236}">
                <a16:creationId xmlns:a16="http://schemas.microsoft.com/office/drawing/2014/main" id="{4DC2E819-6D0E-4BD6-9B86-ECCF0951BA69}"/>
              </a:ext>
            </a:extLst>
          </p:cNvPr>
          <p:cNvSpPr>
            <a:spLocks noGrp="1"/>
          </p:cNvSpPr>
          <p:nvPr>
            <p:ph sz="quarter" idx="10"/>
          </p:nvPr>
        </p:nvSpPr>
        <p:spPr>
          <a:xfrm>
            <a:off x="609759" y="2133599"/>
            <a:ext cx="11225625" cy="3971303"/>
          </a:xfrm>
        </p:spPr>
        <p:txBody>
          <a:bodyPr/>
          <a:lstStyle/>
          <a:p>
            <a:pPr marL="0" indent="0">
              <a:buNone/>
            </a:pPr>
            <a:r>
              <a:rPr lang="en-US" b="1" dirty="0"/>
              <a:t>Offline Charging </a:t>
            </a:r>
            <a:br>
              <a:rPr lang="en-US" dirty="0"/>
            </a:br>
            <a:r>
              <a:rPr lang="en-US" sz="2000" dirty="0">
                <a:latin typeface="+mj-lt"/>
              </a:rPr>
              <a:t>Charging mechanism where charging information does </a:t>
            </a:r>
            <a:r>
              <a:rPr lang="en-US" sz="2000" b="1" dirty="0">
                <a:latin typeface="+mj-lt"/>
              </a:rPr>
              <a:t>not affect, in real-time, the service rendered</a:t>
            </a:r>
            <a:r>
              <a:rPr lang="en-US" sz="2000" dirty="0">
                <a:latin typeface="+mj-lt"/>
              </a:rPr>
              <a:t>.  The final result of this charging mechanism is the forwarding of CDR files to the Billing Domain.</a:t>
            </a:r>
          </a:p>
          <a:p>
            <a:pPr marL="0" indent="0">
              <a:buNone/>
            </a:pPr>
            <a:r>
              <a:rPr lang="en-US" b="1" dirty="0"/>
              <a:t>Online Charging </a:t>
            </a:r>
            <a:br>
              <a:rPr lang="en-US" b="1" dirty="0"/>
            </a:br>
            <a:r>
              <a:rPr lang="en-US" sz="2000" dirty="0">
                <a:latin typeface="+mj-lt"/>
              </a:rPr>
              <a:t>Charging mechanism where charging information </a:t>
            </a:r>
            <a:r>
              <a:rPr lang="en-US" sz="2000" b="1" dirty="0">
                <a:latin typeface="+mj-lt"/>
              </a:rPr>
              <a:t>can affect, in real-time, the service rendered </a:t>
            </a:r>
            <a:r>
              <a:rPr lang="en-US" sz="2000" dirty="0">
                <a:latin typeface="+mj-lt"/>
              </a:rPr>
              <a:t>and therefore a direct interaction of the charging mechanism with bearer/session/service control is required.  The mechanism comprises the execution of credit control and subscriber account balance management on the Online Charging System.</a:t>
            </a:r>
          </a:p>
          <a:p>
            <a:pPr marL="0" indent="0">
              <a:buNone/>
            </a:pPr>
            <a:r>
              <a:rPr lang="en-US" b="1" dirty="0">
                <a:solidFill>
                  <a:srgbClr val="F8971D"/>
                </a:solidFill>
              </a:rPr>
              <a:t>Converged Charging</a:t>
            </a:r>
            <a:br>
              <a:rPr lang="en-US" b="1" dirty="0">
                <a:solidFill>
                  <a:srgbClr val="F8971D"/>
                </a:solidFill>
              </a:rPr>
            </a:br>
            <a:r>
              <a:rPr lang="en-US" sz="2000" b="1" dirty="0">
                <a:solidFill>
                  <a:srgbClr val="F8971D"/>
                </a:solidFill>
                <a:latin typeface="+mj-lt"/>
              </a:rPr>
              <a:t>A process where online and offline charging are combined. The charging information is utilized by Converged Charging System in one converged charging service which offers charging with and without quota management, as well as charging information record generation. </a:t>
            </a:r>
          </a:p>
        </p:txBody>
      </p:sp>
    </p:spTree>
    <p:extLst>
      <p:ext uri="{BB962C8B-B14F-4D97-AF65-F5344CB8AC3E}">
        <p14:creationId xmlns:p14="http://schemas.microsoft.com/office/powerpoint/2010/main" val="4099870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CB0B2A7A-52A8-432D-9595-0A14E21883CF}"/>
              </a:ext>
            </a:extLst>
          </p:cNvPr>
          <p:cNvSpPr/>
          <p:nvPr/>
        </p:nvSpPr>
        <p:spPr>
          <a:xfrm>
            <a:off x="-35169" y="1448061"/>
            <a:ext cx="12192000" cy="53582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6DF916A-3F78-44D0-BA4E-4859B39999EA}"/>
              </a:ext>
            </a:extLst>
          </p:cNvPr>
          <p:cNvSpPr>
            <a:spLocks noGrp="1"/>
          </p:cNvSpPr>
          <p:nvPr>
            <p:ph type="title"/>
          </p:nvPr>
        </p:nvSpPr>
        <p:spPr>
          <a:xfrm>
            <a:off x="594911" y="500538"/>
            <a:ext cx="9525657" cy="866110"/>
          </a:xfrm>
        </p:spPr>
        <p:txBody>
          <a:bodyPr/>
          <a:lstStyle/>
          <a:p>
            <a:r>
              <a:rPr lang="de-DE" altLang="en-US" dirty="0">
                <a:solidFill>
                  <a:srgbClr val="FF0000"/>
                </a:solidFill>
              </a:rPr>
              <a:t>Charging Data</a:t>
            </a:r>
            <a:br>
              <a:rPr lang="de-DE" altLang="en-US" dirty="0"/>
            </a:br>
            <a:r>
              <a:rPr lang="en-GB" altLang="en-US" dirty="0">
                <a:solidFill>
                  <a:srgbClr val="999999"/>
                </a:solidFill>
              </a:rPr>
              <a:t>Information collection and Transfer</a:t>
            </a:r>
            <a:r>
              <a:rPr lang="de-DE" altLang="en-US" sz="2400" dirty="0">
                <a:solidFill>
                  <a:srgbClr val="999999"/>
                </a:solidFill>
              </a:rPr>
              <a:t> </a:t>
            </a:r>
            <a:endParaRPr lang="fr-FR" dirty="0"/>
          </a:p>
        </p:txBody>
      </p:sp>
      <p:sp>
        <p:nvSpPr>
          <p:cNvPr id="7" name="Rectangle 3">
            <a:extLst>
              <a:ext uri="{FF2B5EF4-FFF2-40B4-BE49-F238E27FC236}">
                <a16:creationId xmlns:a16="http://schemas.microsoft.com/office/drawing/2014/main" id="{01FDEB5C-EFD2-4ED1-B16C-612DC2E95545}"/>
              </a:ext>
            </a:extLst>
          </p:cNvPr>
          <p:cNvSpPr txBox="1">
            <a:spLocks noChangeArrowheads="1"/>
          </p:cNvSpPr>
          <p:nvPr/>
        </p:nvSpPr>
        <p:spPr bwMode="auto">
          <a:xfrm>
            <a:off x="1265975" y="1636776"/>
            <a:ext cx="4362450" cy="4013200"/>
          </a:xfrm>
          <a:prstGeom prst="rect">
            <a:avLst/>
          </a:prstGeom>
          <a:noFill/>
          <a:ln w="9525">
            <a:noFill/>
            <a:miter lim="800000"/>
            <a:headEnd/>
            <a:tailEnd/>
          </a:ln>
        </p:spPr>
        <p:txBody>
          <a:bodyPr/>
          <a:lstStyle/>
          <a:p>
            <a:pPr>
              <a:lnSpc>
                <a:spcPct val="80000"/>
              </a:lnSpc>
              <a:spcBef>
                <a:spcPct val="20000"/>
              </a:spcBef>
              <a:defRPr/>
            </a:pPr>
            <a:r>
              <a:rPr lang="en-US" sz="2000" kern="0" dirty="0">
                <a:latin typeface="+mn-lt"/>
                <a:cs typeface="+mn-cs"/>
              </a:rPr>
              <a:t>Single Count – Charging Event</a:t>
            </a:r>
          </a:p>
          <a:p>
            <a:pPr>
              <a:lnSpc>
                <a:spcPct val="80000"/>
              </a:lnSpc>
              <a:spcBef>
                <a:spcPct val="20000"/>
              </a:spcBef>
              <a:defRPr/>
            </a:pPr>
            <a:endParaRPr lang="en-US" sz="2000" kern="0" dirty="0">
              <a:latin typeface="+mn-lt"/>
              <a:cs typeface="+mn-cs"/>
            </a:endParaRPr>
          </a:p>
          <a:p>
            <a:pPr>
              <a:lnSpc>
                <a:spcPct val="80000"/>
              </a:lnSpc>
              <a:spcBef>
                <a:spcPct val="20000"/>
              </a:spcBef>
              <a:defRPr/>
            </a:pPr>
            <a:endParaRPr lang="en-US" sz="2000" kern="0" dirty="0">
              <a:latin typeface="+mn-lt"/>
              <a:cs typeface="+mn-cs"/>
            </a:endParaRPr>
          </a:p>
          <a:p>
            <a:pPr>
              <a:lnSpc>
                <a:spcPct val="80000"/>
              </a:lnSpc>
              <a:spcBef>
                <a:spcPct val="20000"/>
              </a:spcBef>
              <a:defRPr/>
            </a:pPr>
            <a:r>
              <a:rPr lang="en-US" sz="2000" kern="0" dirty="0">
                <a:latin typeface="+mn-lt"/>
                <a:cs typeface="+mn-cs"/>
              </a:rPr>
              <a:t>Collected counts – Charging Data</a:t>
            </a:r>
          </a:p>
          <a:p>
            <a:pPr>
              <a:lnSpc>
                <a:spcPct val="80000"/>
              </a:lnSpc>
              <a:spcBef>
                <a:spcPct val="20000"/>
              </a:spcBef>
              <a:defRPr/>
            </a:pPr>
            <a:endParaRPr lang="en-US" sz="2000" kern="0" dirty="0">
              <a:latin typeface="+mn-lt"/>
              <a:cs typeface="+mn-cs"/>
            </a:endParaRPr>
          </a:p>
          <a:p>
            <a:pPr>
              <a:lnSpc>
                <a:spcPct val="80000"/>
              </a:lnSpc>
              <a:spcBef>
                <a:spcPct val="20000"/>
              </a:spcBef>
              <a:defRPr/>
            </a:pPr>
            <a:r>
              <a:rPr lang="en-US" sz="2000" kern="0" dirty="0">
                <a:latin typeface="+mn-lt"/>
                <a:cs typeface="+mn-cs"/>
              </a:rPr>
              <a:t>Grouped counts – Charging Record</a:t>
            </a:r>
          </a:p>
          <a:p>
            <a:pPr>
              <a:lnSpc>
                <a:spcPct val="80000"/>
              </a:lnSpc>
              <a:spcBef>
                <a:spcPct val="20000"/>
              </a:spcBef>
              <a:defRPr/>
            </a:pPr>
            <a:endParaRPr lang="en-US" sz="2000" kern="0" dirty="0">
              <a:latin typeface="+mn-lt"/>
              <a:cs typeface="+mn-cs"/>
            </a:endParaRPr>
          </a:p>
          <a:p>
            <a:pPr>
              <a:lnSpc>
                <a:spcPct val="80000"/>
              </a:lnSpc>
              <a:spcBef>
                <a:spcPct val="20000"/>
              </a:spcBef>
              <a:defRPr/>
            </a:pPr>
            <a:endParaRPr lang="en-US" sz="2000" kern="0" dirty="0">
              <a:latin typeface="+mn-lt"/>
              <a:cs typeface="+mn-cs"/>
            </a:endParaRPr>
          </a:p>
          <a:p>
            <a:pPr>
              <a:lnSpc>
                <a:spcPct val="80000"/>
              </a:lnSpc>
              <a:spcBef>
                <a:spcPct val="20000"/>
              </a:spcBef>
              <a:defRPr/>
            </a:pPr>
            <a:endParaRPr lang="en-US" sz="2000" kern="0" dirty="0">
              <a:latin typeface="+mn-lt"/>
              <a:cs typeface="+mn-cs"/>
            </a:endParaRPr>
          </a:p>
          <a:p>
            <a:pPr>
              <a:lnSpc>
                <a:spcPct val="80000"/>
              </a:lnSpc>
              <a:spcBef>
                <a:spcPct val="20000"/>
              </a:spcBef>
              <a:defRPr/>
            </a:pPr>
            <a:r>
              <a:rPr lang="en-US" sz="2000" kern="0" dirty="0">
                <a:latin typeface="+mn-lt"/>
                <a:cs typeface="+mn-cs"/>
              </a:rPr>
              <a:t>Collected Records – Charging Files</a:t>
            </a:r>
          </a:p>
        </p:txBody>
      </p:sp>
      <p:sp>
        <p:nvSpPr>
          <p:cNvPr id="9" name="Inhaltsplatzhalter 5">
            <a:extLst>
              <a:ext uri="{FF2B5EF4-FFF2-40B4-BE49-F238E27FC236}">
                <a16:creationId xmlns:a16="http://schemas.microsoft.com/office/drawing/2014/main" id="{4C1A4D95-4513-4917-8090-4BB74A5FCFA5}"/>
              </a:ext>
            </a:extLst>
          </p:cNvPr>
          <p:cNvSpPr txBox="1">
            <a:spLocks/>
          </p:cNvSpPr>
          <p:nvPr/>
        </p:nvSpPr>
        <p:spPr bwMode="auto">
          <a:xfrm>
            <a:off x="7241876" y="1636776"/>
            <a:ext cx="3961194" cy="478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lnSpc>
                <a:spcPct val="90000"/>
              </a:lnSpc>
              <a:spcBef>
                <a:spcPts val="750"/>
              </a:spcBef>
              <a:spcAft>
                <a:spcPct val="0"/>
              </a:spcAft>
              <a:buBlip>
                <a:blip r:embed="rId2"/>
              </a:buBlip>
              <a:defRPr sz="2100" kern="1200">
                <a:solidFill>
                  <a:schemeClr val="tx1"/>
                </a:solidFill>
                <a:latin typeface="+mn-lt"/>
                <a:ea typeface="+mn-ea"/>
                <a:cs typeface="+mn-cs"/>
              </a:defRPr>
            </a:lvl1pPr>
            <a:lvl2pPr marL="514350" indent="-171450" algn="l" rtl="0" eaLnBrk="0" fontAlgn="base" hangingPunct="0">
              <a:lnSpc>
                <a:spcPct val="90000"/>
              </a:lnSpc>
              <a:spcBef>
                <a:spcPts val="375"/>
              </a:spcBef>
              <a:spcAft>
                <a:spcPct val="0"/>
              </a:spcAft>
              <a:buClr>
                <a:srgbClr val="C00000"/>
              </a:buClr>
              <a:buFont typeface="Arial" panose="020B0604020202020204" pitchFamily="34" charset="0"/>
              <a:buChar char="•"/>
              <a:defRPr kern="1200">
                <a:solidFill>
                  <a:schemeClr val="tx1"/>
                </a:solidFill>
                <a:latin typeface="+mn-lt"/>
                <a:ea typeface="+mn-ea"/>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914400" rtl="0" eaLnBrk="0" fontAlgn="base" latinLnBrk="0" hangingPunct="0">
              <a:lnSpc>
                <a:spcPct val="90000"/>
              </a:lnSpc>
              <a:spcBef>
                <a:spcPts val="750"/>
              </a:spcBef>
              <a:spcAft>
                <a:spcPct val="0"/>
              </a:spcAft>
              <a:buClrTx/>
              <a:buSzTx/>
              <a:buNone/>
              <a:tabLst/>
              <a:defRPr/>
            </a:pPr>
            <a:r>
              <a:rPr kumimoji="0" lang="de-DE" altLang="en-US"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CTF -&gt; CDF : Rf / Ro / Gy</a:t>
            </a:r>
          </a:p>
          <a:p>
            <a:pPr marL="514350" marR="0" lvl="1" indent="-171450" algn="l" defTabSz="914400" rtl="0" eaLnBrk="0" fontAlgn="base" latinLnBrk="0" hangingPunct="0">
              <a:lnSpc>
                <a:spcPct val="90000"/>
              </a:lnSpc>
              <a:spcBef>
                <a:spcPts val="375"/>
              </a:spcBef>
              <a:spcAft>
                <a:spcPct val="0"/>
              </a:spcAft>
              <a:buClr>
                <a:srgbClr val="C00000"/>
              </a:buClr>
              <a:buSzTx/>
              <a:buFont typeface="Arial" panose="020B0604020202020204" pitchFamily="34" charset="0"/>
              <a:buChar char="•"/>
              <a:tabLst/>
              <a:defRPr/>
            </a:pPr>
            <a:r>
              <a:rPr kumimoji="0" lang="de-DE" altLang="en-US"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Interface: IETF Diameter Applications </a:t>
            </a:r>
          </a:p>
          <a:p>
            <a:pPr marL="514350" marR="0" lvl="1" indent="-171450" algn="l" defTabSz="914400" rtl="0" eaLnBrk="0" fontAlgn="base" latinLnBrk="0" hangingPunct="0">
              <a:lnSpc>
                <a:spcPct val="90000"/>
              </a:lnSpc>
              <a:spcBef>
                <a:spcPts val="375"/>
              </a:spcBef>
              <a:spcAft>
                <a:spcPct val="0"/>
              </a:spcAft>
              <a:buClr>
                <a:srgbClr val="C00000"/>
              </a:buClr>
              <a:buSzTx/>
              <a:buFont typeface="Arial" panose="020B0604020202020204" pitchFamily="34" charset="0"/>
              <a:buChar char="•"/>
              <a:tabLst/>
              <a:defRPr/>
            </a:pPr>
            <a:r>
              <a:rPr kumimoji="0" lang="de-DE" altLang="en-US"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Data: Attribute Value Pair (AVP)</a:t>
            </a:r>
          </a:p>
          <a:p>
            <a:pPr marL="0" marR="0" lvl="0" indent="0" algn="l" defTabSz="914400" rtl="0" eaLnBrk="0" fontAlgn="base" latinLnBrk="0" hangingPunct="0">
              <a:lnSpc>
                <a:spcPct val="90000"/>
              </a:lnSpc>
              <a:spcBef>
                <a:spcPts val="750"/>
              </a:spcBef>
              <a:spcAft>
                <a:spcPct val="0"/>
              </a:spcAft>
              <a:buClrTx/>
              <a:buSzTx/>
              <a:buNone/>
              <a:tabLst/>
              <a:defRPr/>
            </a:pPr>
            <a:r>
              <a:rPr kumimoji="0" lang="de-DE" altLang="en-US"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CDF -&gt; CGF: Ga / Gz</a:t>
            </a:r>
          </a:p>
          <a:p>
            <a:pPr marL="514350" marR="0" lvl="1" indent="-171450" algn="l" defTabSz="914400" rtl="0" eaLnBrk="0" fontAlgn="base" latinLnBrk="0" hangingPunct="0">
              <a:lnSpc>
                <a:spcPct val="90000"/>
              </a:lnSpc>
              <a:spcBef>
                <a:spcPts val="375"/>
              </a:spcBef>
              <a:spcAft>
                <a:spcPct val="0"/>
              </a:spcAft>
              <a:buClr>
                <a:srgbClr val="C00000"/>
              </a:buClr>
              <a:buSzTx/>
              <a:buFont typeface="Arial" panose="020B0604020202020204" pitchFamily="34" charset="0"/>
              <a:buChar char="•"/>
              <a:tabLst/>
              <a:defRPr/>
            </a:pPr>
            <a:r>
              <a:rPr kumimoji="0" lang="de-DE" altLang="en-US"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Interface: 3GPP GTP‘ based on GTP</a:t>
            </a:r>
          </a:p>
          <a:p>
            <a:pPr marL="514350" marR="0" lvl="1" indent="-171450" algn="l" defTabSz="914400" rtl="0" eaLnBrk="0" fontAlgn="base" latinLnBrk="0" hangingPunct="0">
              <a:lnSpc>
                <a:spcPct val="90000"/>
              </a:lnSpc>
              <a:spcBef>
                <a:spcPts val="375"/>
              </a:spcBef>
              <a:spcAft>
                <a:spcPct val="0"/>
              </a:spcAft>
              <a:buClr>
                <a:srgbClr val="C00000"/>
              </a:buClr>
              <a:buSzTx/>
              <a:buFont typeface="Arial" panose="020B0604020202020204" pitchFamily="34" charset="0"/>
              <a:buChar char="•"/>
              <a:tabLst/>
              <a:defRPr/>
            </a:pPr>
            <a:r>
              <a:rPr kumimoji="0" lang="de-DE" altLang="en-US"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Data: unstructured record/container or ASN.1</a:t>
            </a:r>
          </a:p>
          <a:p>
            <a:pPr marL="0" marR="0" lvl="0" indent="0" algn="l" defTabSz="914400" rtl="0" eaLnBrk="0" fontAlgn="base" latinLnBrk="0" hangingPunct="0">
              <a:lnSpc>
                <a:spcPct val="90000"/>
              </a:lnSpc>
              <a:spcBef>
                <a:spcPts val="750"/>
              </a:spcBef>
              <a:spcAft>
                <a:spcPct val="0"/>
              </a:spcAft>
              <a:buClrTx/>
              <a:buSzTx/>
              <a:buNone/>
              <a:tabLst/>
              <a:defRPr/>
            </a:pPr>
            <a:r>
              <a:rPr kumimoji="0" lang="de-DE" altLang="en-US"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CGF -&gt; BD : Bx</a:t>
            </a:r>
          </a:p>
          <a:p>
            <a:pPr marL="514350" marR="0" lvl="1" indent="-171450" algn="l" defTabSz="914400" rtl="0" eaLnBrk="0" fontAlgn="base" latinLnBrk="0" hangingPunct="0">
              <a:lnSpc>
                <a:spcPct val="90000"/>
              </a:lnSpc>
              <a:spcBef>
                <a:spcPts val="375"/>
              </a:spcBef>
              <a:spcAft>
                <a:spcPct val="0"/>
              </a:spcAft>
              <a:buClr>
                <a:srgbClr val="C00000"/>
              </a:buClr>
              <a:buSzTx/>
              <a:buFont typeface="Arial" panose="020B0604020202020204" pitchFamily="34" charset="0"/>
              <a:buChar char="•"/>
              <a:tabLst/>
              <a:defRPr/>
            </a:pPr>
            <a:r>
              <a:rPr kumimoji="0" lang="de-DE" altLang="en-US"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Interface: FTP / FT IRP / IPDR</a:t>
            </a:r>
          </a:p>
          <a:p>
            <a:pPr marL="514350" marR="0" lvl="1" indent="-171450" algn="l" defTabSz="914400" rtl="0" eaLnBrk="0" fontAlgn="base" latinLnBrk="0" hangingPunct="0">
              <a:lnSpc>
                <a:spcPct val="90000"/>
              </a:lnSpc>
              <a:spcBef>
                <a:spcPts val="375"/>
              </a:spcBef>
              <a:spcAft>
                <a:spcPct val="0"/>
              </a:spcAft>
              <a:buClr>
                <a:srgbClr val="C00000"/>
              </a:buClr>
              <a:buSzTx/>
              <a:buFont typeface="Arial" panose="020B0604020202020204" pitchFamily="34" charset="0"/>
              <a:buChar char="•"/>
              <a:tabLst/>
              <a:defRPr/>
            </a:pPr>
            <a:r>
              <a:rPr kumimoji="0" lang="de-DE" altLang="en-US"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Data: file format and ASN.1 records</a:t>
            </a:r>
          </a:p>
        </p:txBody>
      </p:sp>
      <p:sp>
        <p:nvSpPr>
          <p:cNvPr id="10" name="AutoShape 81">
            <a:extLst>
              <a:ext uri="{FF2B5EF4-FFF2-40B4-BE49-F238E27FC236}">
                <a16:creationId xmlns:a16="http://schemas.microsoft.com/office/drawing/2014/main" id="{E4C952AB-2D05-4427-BD6E-6DAFD0D2B2E0}"/>
              </a:ext>
            </a:extLst>
          </p:cNvPr>
          <p:cNvSpPr>
            <a:spLocks noChangeArrowheads="1"/>
          </p:cNvSpPr>
          <p:nvPr/>
        </p:nvSpPr>
        <p:spPr bwMode="auto">
          <a:xfrm>
            <a:off x="5397896" y="4270737"/>
            <a:ext cx="1673253" cy="220338"/>
          </a:xfrm>
          <a:prstGeom prst="rightArrow">
            <a:avLst>
              <a:gd name="adj1" fmla="val 50000"/>
              <a:gd name="adj2" fmla="val 37455"/>
            </a:avLst>
          </a:prstGeom>
          <a:solidFill>
            <a:srgbClr val="5C88D0"/>
          </a:solidFill>
          <a:ln>
            <a:noFill/>
          </a:ln>
          <a:extLst>
            <a:ext uri="{91240B29-F687-4F45-9708-019B960494DF}">
              <a14:hiddenLine xmlns:a14="http://schemas.microsoft.com/office/drawing/2010/main" w="38100" algn="ctr">
                <a:solidFill>
                  <a:srgbClr val="000000"/>
                </a:solidFill>
                <a:miter lim="800000"/>
                <a:headEnd/>
                <a:tailEnd/>
              </a14:hiddenLine>
            </a:ext>
          </a:extLst>
        </p:spPr>
        <p:txBody>
          <a:bodyPr wrap="none" lIns="0" tIns="0" rIns="0" bIns="0" anchor="ctr"/>
          <a:lstStyle>
            <a:lvl1pPr>
              <a:lnSpc>
                <a:spcPct val="90000"/>
              </a:lnSpc>
              <a:spcBef>
                <a:spcPts val="750"/>
              </a:spcBef>
              <a:buBlip>
                <a:blip r:embed="rId2"/>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1" name="AutoShape 81">
            <a:extLst>
              <a:ext uri="{FF2B5EF4-FFF2-40B4-BE49-F238E27FC236}">
                <a16:creationId xmlns:a16="http://schemas.microsoft.com/office/drawing/2014/main" id="{A673FFC6-DE06-44A9-A299-D66047424D42}"/>
              </a:ext>
            </a:extLst>
          </p:cNvPr>
          <p:cNvSpPr>
            <a:spLocks noChangeArrowheads="1"/>
          </p:cNvSpPr>
          <p:nvPr/>
        </p:nvSpPr>
        <p:spPr bwMode="auto">
          <a:xfrm>
            <a:off x="5301101" y="1743411"/>
            <a:ext cx="1728522" cy="192058"/>
          </a:xfrm>
          <a:prstGeom prst="rightArrow">
            <a:avLst>
              <a:gd name="adj1" fmla="val 50000"/>
              <a:gd name="adj2" fmla="val 37483"/>
            </a:avLst>
          </a:prstGeom>
          <a:solidFill>
            <a:srgbClr val="5C88D0"/>
          </a:solidFill>
          <a:ln>
            <a:noFill/>
          </a:ln>
          <a:extLst>
            <a:ext uri="{91240B29-F687-4F45-9708-019B960494DF}">
              <a14:hiddenLine xmlns:a14="http://schemas.microsoft.com/office/drawing/2010/main" w="38100" algn="ctr">
                <a:solidFill>
                  <a:srgbClr val="000000"/>
                </a:solidFill>
                <a:miter lim="800000"/>
                <a:headEnd/>
                <a:tailEnd/>
              </a14:hiddenLine>
            </a:ext>
          </a:extLst>
        </p:spPr>
        <p:txBody>
          <a:bodyPr wrap="none" lIns="0" tIns="0" rIns="0" bIns="0" anchor="ctr"/>
          <a:lstStyle>
            <a:lvl1pPr>
              <a:lnSpc>
                <a:spcPct val="90000"/>
              </a:lnSpc>
              <a:spcBef>
                <a:spcPts val="750"/>
              </a:spcBef>
              <a:buBlip>
                <a:blip r:embed="rId2"/>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2" name="AutoShape 81">
            <a:extLst>
              <a:ext uri="{FF2B5EF4-FFF2-40B4-BE49-F238E27FC236}">
                <a16:creationId xmlns:a16="http://schemas.microsoft.com/office/drawing/2014/main" id="{ECF61D8F-139F-48F6-A24B-10D857E4640B}"/>
              </a:ext>
            </a:extLst>
          </p:cNvPr>
          <p:cNvSpPr>
            <a:spLocks noChangeArrowheads="1"/>
          </p:cNvSpPr>
          <p:nvPr/>
        </p:nvSpPr>
        <p:spPr bwMode="auto">
          <a:xfrm rot="20198425">
            <a:off x="5242111" y="2206902"/>
            <a:ext cx="1822874" cy="255685"/>
          </a:xfrm>
          <a:prstGeom prst="rightArrow">
            <a:avLst>
              <a:gd name="adj1" fmla="val 50000"/>
              <a:gd name="adj2" fmla="val 37337"/>
            </a:avLst>
          </a:prstGeom>
          <a:solidFill>
            <a:srgbClr val="5C88D0"/>
          </a:solidFill>
          <a:ln>
            <a:noFill/>
          </a:ln>
          <a:extLst>
            <a:ext uri="{91240B29-F687-4F45-9708-019B960494DF}">
              <a14:hiddenLine xmlns:a14="http://schemas.microsoft.com/office/drawing/2010/main" w="38100" algn="ctr">
                <a:solidFill>
                  <a:srgbClr val="000000"/>
                </a:solidFill>
                <a:miter lim="800000"/>
                <a:headEnd/>
                <a:tailEnd/>
              </a14:hiddenLine>
            </a:ext>
          </a:extLst>
        </p:spPr>
        <p:txBody>
          <a:bodyPr wrap="none" lIns="0" tIns="0" rIns="0" bIns="0" anchor="ctr"/>
          <a:lstStyle>
            <a:lvl1pPr>
              <a:lnSpc>
                <a:spcPct val="90000"/>
              </a:lnSpc>
              <a:spcBef>
                <a:spcPts val="750"/>
              </a:spcBef>
              <a:buBlip>
                <a:blip r:embed="rId2"/>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3" name="AutoShape 81">
            <a:extLst>
              <a:ext uri="{FF2B5EF4-FFF2-40B4-BE49-F238E27FC236}">
                <a16:creationId xmlns:a16="http://schemas.microsoft.com/office/drawing/2014/main" id="{58D1DB06-5E76-4CA1-8D8C-0CF57DC6AFCE}"/>
              </a:ext>
            </a:extLst>
          </p:cNvPr>
          <p:cNvSpPr>
            <a:spLocks noChangeArrowheads="1"/>
          </p:cNvSpPr>
          <p:nvPr/>
        </p:nvSpPr>
        <p:spPr bwMode="auto">
          <a:xfrm rot="294764">
            <a:off x="5320475" y="2751903"/>
            <a:ext cx="1713409" cy="220338"/>
          </a:xfrm>
          <a:prstGeom prst="rightArrow">
            <a:avLst>
              <a:gd name="adj1" fmla="val 50000"/>
              <a:gd name="adj2" fmla="val 37455"/>
            </a:avLst>
          </a:prstGeom>
          <a:solidFill>
            <a:srgbClr val="5C88D0"/>
          </a:solidFill>
          <a:ln>
            <a:noFill/>
          </a:ln>
          <a:extLst>
            <a:ext uri="{91240B29-F687-4F45-9708-019B960494DF}">
              <a14:hiddenLine xmlns:a14="http://schemas.microsoft.com/office/drawing/2010/main" w="38100" algn="ctr">
                <a:solidFill>
                  <a:srgbClr val="000000"/>
                </a:solidFill>
                <a:miter lim="800000"/>
                <a:headEnd/>
                <a:tailEnd/>
              </a14:hiddenLine>
            </a:ext>
          </a:extLst>
        </p:spPr>
        <p:txBody>
          <a:bodyPr wrap="none" lIns="0" tIns="0" rIns="0" bIns="0" anchor="ctr"/>
          <a:lstStyle>
            <a:lvl1pPr>
              <a:lnSpc>
                <a:spcPct val="90000"/>
              </a:lnSpc>
              <a:spcBef>
                <a:spcPts val="750"/>
              </a:spcBef>
              <a:buBlip>
                <a:blip r:embed="rId2"/>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4" name="AutoShape 81">
            <a:extLst>
              <a:ext uri="{FF2B5EF4-FFF2-40B4-BE49-F238E27FC236}">
                <a16:creationId xmlns:a16="http://schemas.microsoft.com/office/drawing/2014/main" id="{4C7BB305-6634-4507-A10C-40835C41FF27}"/>
              </a:ext>
            </a:extLst>
          </p:cNvPr>
          <p:cNvSpPr>
            <a:spLocks noChangeArrowheads="1"/>
          </p:cNvSpPr>
          <p:nvPr/>
        </p:nvSpPr>
        <p:spPr bwMode="auto">
          <a:xfrm rot="978924" flipV="1">
            <a:off x="5351059" y="3592767"/>
            <a:ext cx="1726771" cy="199962"/>
          </a:xfrm>
          <a:prstGeom prst="rightArrow">
            <a:avLst>
              <a:gd name="adj1" fmla="val 50000"/>
              <a:gd name="adj2" fmla="val 37394"/>
            </a:avLst>
          </a:prstGeom>
          <a:solidFill>
            <a:srgbClr val="5C88D0"/>
          </a:solidFill>
          <a:ln>
            <a:noFill/>
          </a:ln>
          <a:extLst>
            <a:ext uri="{91240B29-F687-4F45-9708-019B960494DF}">
              <a14:hiddenLine xmlns:a14="http://schemas.microsoft.com/office/drawing/2010/main" w="38100" algn="ctr">
                <a:solidFill>
                  <a:srgbClr val="000000"/>
                </a:solidFill>
                <a:miter lim="800000"/>
                <a:headEnd/>
                <a:tailEnd/>
              </a14:hiddenLine>
            </a:ext>
          </a:extLst>
        </p:spPr>
        <p:txBody>
          <a:bodyPr wrap="none" lIns="0" tIns="0" rIns="0" bIns="0" anchor="ctr"/>
          <a:lstStyle>
            <a:lvl1pPr>
              <a:lnSpc>
                <a:spcPct val="90000"/>
              </a:lnSpc>
              <a:spcBef>
                <a:spcPts val="750"/>
              </a:spcBef>
              <a:buBlip>
                <a:blip r:embed="rId2"/>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5" name="Rectangle 3">
            <a:extLst>
              <a:ext uri="{FF2B5EF4-FFF2-40B4-BE49-F238E27FC236}">
                <a16:creationId xmlns:a16="http://schemas.microsoft.com/office/drawing/2014/main" id="{613E2A86-7747-49FA-9EFF-B33F6FF6BDDE}"/>
              </a:ext>
            </a:extLst>
          </p:cNvPr>
          <p:cNvSpPr txBox="1">
            <a:spLocks noChangeArrowheads="1"/>
          </p:cNvSpPr>
          <p:nvPr/>
        </p:nvSpPr>
        <p:spPr bwMode="auto">
          <a:xfrm>
            <a:off x="1261872" y="5216736"/>
            <a:ext cx="4362450" cy="1508125"/>
          </a:xfrm>
          <a:prstGeom prst="rect">
            <a:avLst/>
          </a:prstGeom>
          <a:noFill/>
          <a:ln w="9525">
            <a:noFill/>
            <a:miter lim="800000"/>
            <a:headEnd/>
            <a:tailEnd/>
          </a:ln>
        </p:spPr>
        <p:txBody>
          <a:bodyPr/>
          <a:lstStyle/>
          <a:p>
            <a:pPr>
              <a:lnSpc>
                <a:spcPct val="80000"/>
              </a:lnSpc>
              <a:spcBef>
                <a:spcPct val="20000"/>
              </a:spcBef>
              <a:defRPr/>
            </a:pPr>
            <a:r>
              <a:rPr lang="en-US" sz="2000" kern="0" dirty="0">
                <a:solidFill>
                  <a:srgbClr val="F8971D"/>
                </a:solidFill>
                <a:latin typeface="+mn-lt"/>
                <a:cs typeface="+mn-cs"/>
              </a:rPr>
              <a:t>Single Count – Charging Event</a:t>
            </a:r>
          </a:p>
          <a:p>
            <a:pPr>
              <a:lnSpc>
                <a:spcPct val="80000"/>
              </a:lnSpc>
              <a:spcBef>
                <a:spcPct val="20000"/>
              </a:spcBef>
              <a:defRPr/>
            </a:pPr>
            <a:endParaRPr lang="en-US" sz="2000" kern="0" dirty="0">
              <a:solidFill>
                <a:srgbClr val="F8971D"/>
              </a:solidFill>
              <a:latin typeface="+mn-lt"/>
              <a:cs typeface="+mn-cs"/>
            </a:endParaRPr>
          </a:p>
          <a:p>
            <a:pPr>
              <a:lnSpc>
                <a:spcPct val="80000"/>
              </a:lnSpc>
              <a:spcBef>
                <a:spcPct val="20000"/>
              </a:spcBef>
              <a:defRPr/>
            </a:pPr>
            <a:endParaRPr lang="en-US" sz="2000" kern="0" dirty="0">
              <a:solidFill>
                <a:srgbClr val="F8971D"/>
              </a:solidFill>
              <a:latin typeface="+mn-lt"/>
              <a:cs typeface="+mn-cs"/>
            </a:endParaRPr>
          </a:p>
          <a:p>
            <a:pPr>
              <a:lnSpc>
                <a:spcPct val="80000"/>
              </a:lnSpc>
              <a:spcBef>
                <a:spcPct val="20000"/>
              </a:spcBef>
              <a:defRPr/>
            </a:pPr>
            <a:r>
              <a:rPr lang="en-US" sz="2000" kern="0" dirty="0">
                <a:solidFill>
                  <a:srgbClr val="F8971D"/>
                </a:solidFill>
                <a:latin typeface="+mn-lt"/>
                <a:cs typeface="+mn-cs"/>
              </a:rPr>
              <a:t>Collected counts – Charging Data</a:t>
            </a:r>
          </a:p>
          <a:p>
            <a:pPr>
              <a:lnSpc>
                <a:spcPct val="80000"/>
              </a:lnSpc>
              <a:spcBef>
                <a:spcPct val="20000"/>
              </a:spcBef>
              <a:defRPr/>
            </a:pPr>
            <a:endParaRPr lang="en-US" sz="2000" kern="0" dirty="0">
              <a:latin typeface="+mn-lt"/>
              <a:cs typeface="+mn-cs"/>
            </a:endParaRPr>
          </a:p>
        </p:txBody>
      </p:sp>
      <p:sp>
        <p:nvSpPr>
          <p:cNvPr id="16" name="Inhaltsplatzhalter 5">
            <a:extLst>
              <a:ext uri="{FF2B5EF4-FFF2-40B4-BE49-F238E27FC236}">
                <a16:creationId xmlns:a16="http://schemas.microsoft.com/office/drawing/2014/main" id="{9EC21045-5A3F-4331-A4B3-EDD2CB69CDDF}"/>
              </a:ext>
            </a:extLst>
          </p:cNvPr>
          <p:cNvSpPr txBox="1">
            <a:spLocks/>
          </p:cNvSpPr>
          <p:nvPr/>
        </p:nvSpPr>
        <p:spPr bwMode="auto">
          <a:xfrm>
            <a:off x="7242048" y="5216736"/>
            <a:ext cx="3409950" cy="1254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lnSpc>
                <a:spcPct val="90000"/>
              </a:lnSpc>
              <a:spcBef>
                <a:spcPts val="750"/>
              </a:spcBef>
              <a:spcAft>
                <a:spcPct val="0"/>
              </a:spcAft>
              <a:buBlip>
                <a:blip r:embed="rId2"/>
              </a:buBlip>
              <a:defRPr sz="2100" kern="1200">
                <a:solidFill>
                  <a:schemeClr val="tx1"/>
                </a:solidFill>
                <a:latin typeface="+mn-lt"/>
                <a:ea typeface="+mn-ea"/>
                <a:cs typeface="+mn-cs"/>
              </a:defRPr>
            </a:lvl1pPr>
            <a:lvl2pPr marL="514350" indent="-171450" algn="l" rtl="0" eaLnBrk="0" fontAlgn="base" hangingPunct="0">
              <a:lnSpc>
                <a:spcPct val="90000"/>
              </a:lnSpc>
              <a:spcBef>
                <a:spcPts val="375"/>
              </a:spcBef>
              <a:spcAft>
                <a:spcPct val="0"/>
              </a:spcAft>
              <a:buClr>
                <a:srgbClr val="C00000"/>
              </a:buClr>
              <a:buFont typeface="Arial" panose="020B0604020202020204" pitchFamily="34" charset="0"/>
              <a:buChar char="•"/>
              <a:defRPr kern="1200">
                <a:solidFill>
                  <a:schemeClr val="tx1"/>
                </a:solidFill>
                <a:latin typeface="+mn-lt"/>
                <a:ea typeface="+mn-ea"/>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914400" rtl="0" eaLnBrk="0" fontAlgn="base" latinLnBrk="0" hangingPunct="0">
              <a:lnSpc>
                <a:spcPct val="90000"/>
              </a:lnSpc>
              <a:spcBef>
                <a:spcPts val="750"/>
              </a:spcBef>
              <a:spcAft>
                <a:spcPct val="0"/>
              </a:spcAft>
              <a:buClrTx/>
              <a:buSzTx/>
              <a:buNone/>
              <a:tabLst/>
              <a:defRPr/>
            </a:pPr>
            <a:r>
              <a:rPr kumimoji="0" lang="de-DE" altLang="en-US" sz="1800" i="0" u="none" strike="noStrike" kern="1200" cap="none" spc="0" normalizeH="0" baseline="0" noProof="0" dirty="0">
                <a:ln>
                  <a:noFill/>
                </a:ln>
                <a:solidFill>
                  <a:srgbClr val="F8971D"/>
                </a:solidFill>
                <a:effectLst/>
                <a:uLnTx/>
                <a:uFillTx/>
                <a:latin typeface="Calibri" panose="020F0502020204030204"/>
                <a:ea typeface="+mn-ea"/>
                <a:cs typeface="+mn-cs"/>
              </a:rPr>
              <a:t>CTF -&gt; CHF : Nchf</a:t>
            </a:r>
          </a:p>
          <a:p>
            <a:pPr marL="514350" marR="0" lvl="1" indent="-171450" algn="l" defTabSz="914400" rtl="0" eaLnBrk="0" fontAlgn="base" latinLnBrk="0" hangingPunct="0">
              <a:lnSpc>
                <a:spcPct val="90000"/>
              </a:lnSpc>
              <a:spcBef>
                <a:spcPts val="375"/>
              </a:spcBef>
              <a:spcAft>
                <a:spcPct val="0"/>
              </a:spcAft>
              <a:buClr>
                <a:srgbClr val="C00000"/>
              </a:buClr>
              <a:buSzTx/>
              <a:buFont typeface="Arial" panose="020B0604020202020204" pitchFamily="34" charset="0"/>
              <a:buChar char="•"/>
              <a:tabLst/>
              <a:defRPr/>
            </a:pPr>
            <a:r>
              <a:rPr kumimoji="0" lang="de-DE" altLang="en-US" sz="1800" i="0" u="none" strike="noStrike" kern="1200" cap="none" spc="0" normalizeH="0" baseline="0" noProof="0" dirty="0">
                <a:ln>
                  <a:noFill/>
                </a:ln>
                <a:solidFill>
                  <a:srgbClr val="F8971D"/>
                </a:solidFill>
                <a:effectLst/>
                <a:uLnTx/>
                <a:uFillTx/>
                <a:latin typeface="Calibri" panose="020F0502020204030204"/>
                <a:ea typeface="+mn-ea"/>
                <a:cs typeface="+mn-cs"/>
              </a:rPr>
              <a:t>Interface: service-based HTTP/2</a:t>
            </a:r>
          </a:p>
          <a:p>
            <a:pPr marL="514350" marR="0" lvl="1" indent="-171450" algn="l" defTabSz="914400" rtl="0" eaLnBrk="0" fontAlgn="base" latinLnBrk="0" hangingPunct="0">
              <a:lnSpc>
                <a:spcPct val="90000"/>
              </a:lnSpc>
              <a:spcBef>
                <a:spcPts val="375"/>
              </a:spcBef>
              <a:spcAft>
                <a:spcPct val="0"/>
              </a:spcAft>
              <a:buClr>
                <a:srgbClr val="C00000"/>
              </a:buClr>
              <a:buSzTx/>
              <a:buFont typeface="Arial" panose="020B0604020202020204" pitchFamily="34" charset="0"/>
              <a:buChar char="•"/>
              <a:tabLst/>
              <a:defRPr/>
            </a:pPr>
            <a:r>
              <a:rPr kumimoji="0" lang="de-DE" altLang="en-US" sz="1800" i="0" u="none" strike="noStrike" kern="1200" cap="none" spc="0" normalizeH="0" baseline="0" noProof="0" dirty="0">
                <a:ln>
                  <a:noFill/>
                </a:ln>
                <a:solidFill>
                  <a:srgbClr val="F8971D"/>
                </a:solidFill>
                <a:effectLst/>
                <a:uLnTx/>
                <a:uFillTx/>
                <a:latin typeface="Calibri" panose="020F0502020204030204"/>
                <a:ea typeface="+mn-ea"/>
                <a:cs typeface="+mn-cs"/>
              </a:rPr>
              <a:t>Data: HTTP attributes</a:t>
            </a:r>
          </a:p>
        </p:txBody>
      </p:sp>
      <p:sp>
        <p:nvSpPr>
          <p:cNvPr id="17" name="AutoShape 81">
            <a:extLst>
              <a:ext uri="{FF2B5EF4-FFF2-40B4-BE49-F238E27FC236}">
                <a16:creationId xmlns:a16="http://schemas.microsoft.com/office/drawing/2014/main" id="{7A3FCA57-8B81-44C6-9EDA-E7B53254C63B}"/>
              </a:ext>
            </a:extLst>
          </p:cNvPr>
          <p:cNvSpPr>
            <a:spLocks noChangeArrowheads="1"/>
          </p:cNvSpPr>
          <p:nvPr/>
        </p:nvSpPr>
        <p:spPr bwMode="auto">
          <a:xfrm rot="598086">
            <a:off x="5381372" y="5262086"/>
            <a:ext cx="1842236" cy="372720"/>
          </a:xfrm>
          <a:prstGeom prst="rightArrow">
            <a:avLst>
              <a:gd name="adj1" fmla="val 35910"/>
              <a:gd name="adj2" fmla="val 37483"/>
            </a:avLst>
          </a:prstGeom>
          <a:solidFill>
            <a:srgbClr val="F8971D"/>
          </a:solidFill>
          <a:ln>
            <a:noFill/>
          </a:ln>
        </p:spPr>
        <p:txBody>
          <a:bodyPr wrap="none" lIns="0" tIns="0" rIns="0" bIns="0" anchor="ctr"/>
          <a:lstStyle>
            <a:lvl1pPr>
              <a:lnSpc>
                <a:spcPct val="90000"/>
              </a:lnSpc>
              <a:spcBef>
                <a:spcPts val="750"/>
              </a:spcBef>
              <a:buBlip>
                <a:blip r:embed="rId2"/>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latin typeface="Arial" panose="020B0604020202020204" pitchFamily="34" charset="0"/>
            </a:endParaRPr>
          </a:p>
        </p:txBody>
      </p:sp>
      <p:sp>
        <p:nvSpPr>
          <p:cNvPr id="18" name="AutoShape 81">
            <a:extLst>
              <a:ext uri="{FF2B5EF4-FFF2-40B4-BE49-F238E27FC236}">
                <a16:creationId xmlns:a16="http://schemas.microsoft.com/office/drawing/2014/main" id="{F543CFF2-6EB3-4E66-B14A-7950027D1678}"/>
              </a:ext>
            </a:extLst>
          </p:cNvPr>
          <p:cNvSpPr>
            <a:spLocks noChangeArrowheads="1"/>
          </p:cNvSpPr>
          <p:nvPr/>
        </p:nvSpPr>
        <p:spPr bwMode="auto">
          <a:xfrm rot="20797413" flipV="1">
            <a:off x="5387482" y="5976891"/>
            <a:ext cx="1901668" cy="285585"/>
          </a:xfrm>
          <a:prstGeom prst="rightArrow">
            <a:avLst>
              <a:gd name="adj1" fmla="val 47456"/>
              <a:gd name="adj2" fmla="val 37337"/>
            </a:avLst>
          </a:prstGeom>
          <a:solidFill>
            <a:srgbClr val="F8971D"/>
          </a:solidFill>
          <a:ln>
            <a:noFill/>
          </a:ln>
        </p:spPr>
        <p:txBody>
          <a:bodyPr wrap="none" lIns="0" tIns="0" rIns="0" bIns="0" anchor="ctr"/>
          <a:lstStyle>
            <a:lvl1pPr>
              <a:lnSpc>
                <a:spcPct val="90000"/>
              </a:lnSpc>
              <a:spcBef>
                <a:spcPts val="750"/>
              </a:spcBef>
              <a:buBlip>
                <a:blip r:embed="rId2"/>
              </a:buBlip>
              <a:defRPr sz="2100">
                <a:solidFill>
                  <a:schemeClr val="tx1"/>
                </a:solidFill>
                <a:latin typeface="Calibri" panose="020F0502020204030204" pitchFamily="34" charset="0"/>
              </a:defRPr>
            </a:lvl1pPr>
            <a:lvl2pPr marL="742950" indent="-285750">
              <a:lnSpc>
                <a:spcPct val="90000"/>
              </a:lnSpc>
              <a:spcBef>
                <a:spcPts val="375"/>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en-US" sz="1000">
              <a:solidFill>
                <a:srgbClr val="F8971D"/>
              </a:solidFill>
              <a:latin typeface="Arial" panose="020B0604020202020204" pitchFamily="34" charset="0"/>
            </a:endParaRPr>
          </a:p>
        </p:txBody>
      </p:sp>
    </p:spTree>
    <p:extLst>
      <p:ext uri="{BB962C8B-B14F-4D97-AF65-F5344CB8AC3E}">
        <p14:creationId xmlns:p14="http://schemas.microsoft.com/office/powerpoint/2010/main" val="102760070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TSI Corporate 2018">
  <a:themeElements>
    <a:clrScheme name="ETSI 2018">
      <a:dk1>
        <a:srgbClr val="3E484F"/>
      </a:dk1>
      <a:lt1>
        <a:srgbClr val="A0CBED"/>
      </a:lt1>
      <a:dk2>
        <a:srgbClr val="000000"/>
      </a:dk2>
      <a:lt2>
        <a:srgbClr val="FFFFFF"/>
      </a:lt2>
      <a:accent1>
        <a:srgbClr val="004A8D"/>
      </a:accent1>
      <a:accent2>
        <a:srgbClr val="007DC3"/>
      </a:accent2>
      <a:accent3>
        <a:srgbClr val="69747A"/>
      </a:accent3>
      <a:accent4>
        <a:srgbClr val="E8E196"/>
      </a:accent4>
      <a:accent5>
        <a:srgbClr val="FFC20E"/>
      </a:accent5>
      <a:accent6>
        <a:srgbClr val="8DC640"/>
      </a:accent6>
      <a:hlink>
        <a:srgbClr val="007DC3"/>
      </a:hlink>
      <a:folHlink>
        <a:srgbClr val="8C56A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sz="2400" dirty="0" err="1" smtClean="0">
            <a:solidFill>
              <a:schemeClr val="tx2"/>
            </a:solidFill>
          </a:defRPr>
        </a:defPPr>
      </a:lstStyle>
    </a:txDef>
  </a:objectDefaults>
  <a:extraClrSchemeLst/>
  <a:extLst>
    <a:ext uri="{05A4C25C-085E-4340-85A3-A5531E510DB2}">
      <thm15:themeFamily xmlns:thm15="http://schemas.microsoft.com/office/thememl/2012/main" name="Presentation1" id="{60D285A5-6F97-4867-8114-330BC9F68444}" vid="{9BB3BBA7-B771-458C-929A-80429BBE563F}"/>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340F517-45A4-486D-BDBB-01E4DE03B032}">
  <ds:schemaRefs>
    <ds:schemaRef ds:uri="http://purl.org/dc/dcmitype/"/>
    <ds:schemaRef ds:uri="http://schemas.openxmlformats.org/package/2006/metadata/core-properties"/>
    <ds:schemaRef ds:uri="679a257e-872f-4c98-9e8a-0a9c104f72cd"/>
    <ds:schemaRef ds:uri="http://schemas.microsoft.com/office/2006/documentManagement/types"/>
    <ds:schemaRef ds:uri="http://purl.org/dc/elements/1.1/"/>
    <ds:schemaRef ds:uri="http://purl.org/dc/terms/"/>
    <ds:schemaRef ds:uri="http://schemas.microsoft.com/office/2006/metadata/properties"/>
    <ds:schemaRef ds:uri="http://schemas.microsoft.com/office/infopath/2007/PartnerControls"/>
    <ds:schemaRef ds:uri="280d8efa-eff2-4910-88d2-79ca146720c4"/>
    <ds:schemaRef ds:uri="http://www.w3.org/XML/1998/namespace"/>
  </ds:schemaRefs>
</ds:datastoreItem>
</file>

<file path=customXml/itemProps3.xml><?xml version="1.0" encoding="utf-8"?>
<ds:datastoreItem xmlns:ds="http://schemas.openxmlformats.org/officeDocument/2006/customXml" ds:itemID="{3728A70F-161F-4FA9-B193-C97FB71CE39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10193</TotalTime>
  <Words>4216</Words>
  <Application>Microsoft Office PowerPoint</Application>
  <PresentationFormat>Widescreen</PresentationFormat>
  <Paragraphs>581</Paragraphs>
  <Slides>37</Slides>
  <Notes>11</Notes>
  <HiddenSlides>0</HiddenSlides>
  <MMClips>0</MMClips>
  <ScaleCrop>false</ScaleCrop>
  <HeadingPairs>
    <vt:vector size="8" baseType="variant">
      <vt:variant>
        <vt:lpstr>Fonts Used</vt:lpstr>
      </vt:variant>
      <vt:variant>
        <vt:i4>10</vt:i4>
      </vt:variant>
      <vt:variant>
        <vt:lpstr>Theme</vt:lpstr>
      </vt:variant>
      <vt:variant>
        <vt:i4>3</vt:i4>
      </vt:variant>
      <vt:variant>
        <vt:lpstr>Embedded OLE Servers</vt:lpstr>
      </vt:variant>
      <vt:variant>
        <vt:i4>5</vt:i4>
      </vt:variant>
      <vt:variant>
        <vt:lpstr>Slide Titles</vt:lpstr>
      </vt:variant>
      <vt:variant>
        <vt:i4>37</vt:i4>
      </vt:variant>
    </vt:vector>
  </HeadingPairs>
  <TitlesOfParts>
    <vt:vector size="55" baseType="lpstr">
      <vt:lpstr>Arial</vt:lpstr>
      <vt:lpstr>Calibri</vt:lpstr>
      <vt:lpstr>Calibri Light</vt:lpstr>
      <vt:lpstr>Century Gothic</vt:lpstr>
      <vt:lpstr>Courier New</vt:lpstr>
      <vt:lpstr>FuturaA Bk BT</vt:lpstr>
      <vt:lpstr>Nokia Pure Text</vt:lpstr>
      <vt:lpstr>Times New Roman</vt:lpstr>
      <vt:lpstr>Trebuchet MS</vt:lpstr>
      <vt:lpstr>Wingdings</vt:lpstr>
      <vt:lpstr>Office Theme</vt:lpstr>
      <vt:lpstr>ETSI Corporate 2018</vt:lpstr>
      <vt:lpstr>1_Office Theme</vt:lpstr>
      <vt:lpstr>Visio</vt:lpstr>
      <vt:lpstr>Picture</vt:lpstr>
      <vt:lpstr>Document</vt:lpstr>
      <vt:lpstr>Microsoft Visio 2003-2010 Drawing</vt:lpstr>
      <vt:lpstr>Microsoft Visio Drawing</vt:lpstr>
      <vt:lpstr>5G Charging in 3GPP </vt:lpstr>
      <vt:lpstr>Agenda</vt:lpstr>
      <vt:lpstr>3GPP standards eco-system </vt:lpstr>
      <vt:lpstr>Specification Groups</vt:lpstr>
      <vt:lpstr>Charging High Level Principles</vt:lpstr>
      <vt:lpstr>Setting the Scene for Accounting and Charging in 3GPP</vt:lpstr>
      <vt:lpstr>Charging Levels</vt:lpstr>
      <vt:lpstr>Charging Methods</vt:lpstr>
      <vt:lpstr>Charging Data Information collection and Transfer </vt:lpstr>
      <vt:lpstr>Business Paradigma</vt:lpstr>
      <vt:lpstr>3GPP Specification Hierarchy</vt:lpstr>
      <vt:lpstr>Structure of TS Series</vt:lpstr>
      <vt:lpstr>Charging Architecture Reference Points (RP) Architecture for Non-5G Systems</vt:lpstr>
      <vt:lpstr>Offline and Online Charging Logical Reference Point (RP) Architecture</vt:lpstr>
      <vt:lpstr>Principles of Charging in 5G Core Network </vt:lpstr>
      <vt:lpstr>Overall Charging Architecture</vt:lpstr>
      <vt:lpstr>Converged Charging Logical Service Based Interface (SBI) </vt:lpstr>
      <vt:lpstr>Mapping of Charging Functions</vt:lpstr>
      <vt:lpstr>Charging Scenarios</vt:lpstr>
      <vt:lpstr>Session Handling and  Triggers for 5G Data Connectivity</vt:lpstr>
      <vt:lpstr>Converged Charging Message Flows</vt:lpstr>
      <vt:lpstr>Charging : 3GPP SBI Adoption</vt:lpstr>
      <vt:lpstr>Charging Specification Overview  5G Data connectivity as the First Domain Applicable for SBI</vt:lpstr>
      <vt:lpstr>Charging Architecture Service Based Interface (SBI) Architecture for 5G Core Network</vt:lpstr>
      <vt:lpstr>SBI Functions</vt:lpstr>
      <vt:lpstr>Convergent Charging Using SBI</vt:lpstr>
      <vt:lpstr>Nchf Interface Definition (Stage 3) Service Operation</vt:lpstr>
      <vt:lpstr>Nchf Interface Definition (Stage 3) Resource URI Structure</vt:lpstr>
      <vt:lpstr>Charging : Network Slice Performance &amp; Management Services</vt:lpstr>
      <vt:lpstr>Overview of 5G Network Slice Charging </vt:lpstr>
      <vt:lpstr>Study on charging aspects of Network Slice  (TR 32.845)</vt:lpstr>
      <vt:lpstr>NS Performance and Analytics Charging  (TS 28.201) </vt:lpstr>
      <vt:lpstr>NS Performance and Analytics Charging  (TS 28.201) </vt:lpstr>
      <vt:lpstr>NS Management Charging  (TS 28.202) </vt:lpstr>
      <vt:lpstr>NS Management Charging  (TS 28.202) </vt:lpstr>
      <vt:lpstr>Charging Aspects for Network Slicing Phase 2 (TR 32.847) </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Matrixx</cp:lastModifiedBy>
  <cp:revision>1137</cp:revision>
  <cp:lastPrinted>2019-09-25T11:24:01Z</cp:lastPrinted>
  <dcterms:created xsi:type="dcterms:W3CDTF">2010-02-05T13:52:04Z</dcterms:created>
  <dcterms:modified xsi:type="dcterms:W3CDTF">2021-11-05T13:19:27Z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(3)fTf4GS7gV+r1oKeoYZxNxagF+N18c5LDPfclizipmUV1xU1vORgw7D4CbTPE5dx0Vq90LMu9
g9FHhc1fY5OhCTz5z7F9wczNhCa+WtQX4X7ze2mXga0bOhqoMRx0f1etb6kRbKxUjgQFaMYg
I2Qs/zBTzk6obdg8JcZtva7b+AZs5YHeA08V22p3RzPCnU7I61j2AzgcJuoV5fM8933+ZOnY
nvLGwSSq9UUwDy4u+s</vt:lpwstr>
  </property>
  <property fmtid="{D5CDD505-2E9C-101B-9397-08002B2CF9AE}" pid="4" name="_2015_ms_pID_7253431">
    <vt:lpwstr>LeYmMxZLUqMe4o6wkMbHlknvxcWiIFYa1Lnz58E7A3L+XgrxEgfyuI
lAAveG1D3ZuNTpqer8eaW3yJCKoD8JmWl/BTTvQVZWocugCAcpmFcbo7w8rUvjeZwcBYsY1Z
CXQeg0cUeGnkBNstrmQjbZlxW+TuUJe8vsVNGk5jlv/5z2FvntPelEGls/P3FYXM7YfWrS7Y
DQX64KLqKU5etiFp1ME4JzO4bys+Ddgyneep</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1635227602</vt:lpwstr>
  </property>
  <property fmtid="{D5CDD505-2E9C-101B-9397-08002B2CF9AE}" pid="9" name="_2015_ms_pID_7253432">
    <vt:lpwstr>6A==</vt:lpwstr>
  </property>
</Properties>
</file>